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1"/>
  </p:notesMasterIdLst>
  <p:handoutMasterIdLst>
    <p:handoutMasterId r:id="rId22"/>
  </p:handoutMasterIdLst>
  <p:sldIdLst>
    <p:sldId id="310" r:id="rId3"/>
    <p:sldId id="311" r:id="rId4"/>
    <p:sldId id="312" r:id="rId5"/>
    <p:sldId id="313" r:id="rId6"/>
    <p:sldId id="299" r:id="rId7"/>
    <p:sldId id="301" r:id="rId8"/>
    <p:sldId id="302" r:id="rId9"/>
    <p:sldId id="276" r:id="rId10"/>
    <p:sldId id="288" r:id="rId11"/>
    <p:sldId id="305" r:id="rId12"/>
    <p:sldId id="289" r:id="rId13"/>
    <p:sldId id="279" r:id="rId14"/>
    <p:sldId id="280" r:id="rId15"/>
    <p:sldId id="281" r:id="rId16"/>
    <p:sldId id="282" r:id="rId17"/>
    <p:sldId id="283" r:id="rId18"/>
    <p:sldId id="307" r:id="rId19"/>
    <p:sldId id="268" r:id="rId2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359AB6"/>
    <a:srgbClr val="EF4129"/>
    <a:srgbClr val="B9818E"/>
    <a:srgbClr val="805861"/>
    <a:srgbClr val="0099D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6" autoAdjust="0"/>
    <p:restoredTop sz="95401" autoAdjust="0"/>
  </p:normalViewPr>
  <p:slideViewPr>
    <p:cSldViewPr snapToGrid="0" snapToObjects="1">
      <p:cViewPr varScale="1">
        <p:scale>
          <a:sx n="117" d="100"/>
          <a:sy n="117" d="100"/>
        </p:scale>
        <p:origin x="108" y="12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292"/>
    </p:cViewPr>
  </p:sorterViewPr>
  <p:notesViewPr>
    <p:cSldViewPr snapToGrid="0" snapToObjects="1">
      <p:cViewPr varScale="1">
        <p:scale>
          <a:sx n="69" d="100"/>
          <a:sy n="69" d="100"/>
        </p:scale>
        <p:origin x="-256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C391C-3C11-1A44-AEFA-03BF3914F4B3}" type="doc">
      <dgm:prSet loTypeId="urn:microsoft.com/office/officeart/2005/8/layout/venn2" loCatId="" qsTypeId="urn:microsoft.com/office/officeart/2005/8/quickstyle/simple1" qsCatId="simple" csTypeId="urn:microsoft.com/office/officeart/2005/8/colors/colorful3" csCatId="colorful" phldr="1"/>
      <dgm:spPr/>
      <dgm:t>
        <a:bodyPr/>
        <a:lstStyle/>
        <a:p>
          <a:endParaRPr lang="en-US"/>
        </a:p>
      </dgm:t>
    </dgm:pt>
    <dgm:pt modelId="{74292ABD-820F-B64A-9FC2-C39E80421497}">
      <dgm:prSet phldrT="[Text]" custT="1"/>
      <dgm:spPr>
        <a:solidFill>
          <a:srgbClr val="359AB6"/>
        </a:solidFill>
      </dgm:spPr>
      <dgm:t>
        <a:bodyPr/>
        <a:lstStyle/>
        <a:p>
          <a:r>
            <a:rPr lang="en-US" sz="1200" b="1" dirty="0">
              <a:latin typeface="Times New Roman" charset="0"/>
              <a:ea typeface="Times New Roman" charset="0"/>
              <a:cs typeface="Times New Roman" charset="0"/>
            </a:rPr>
            <a:t>Structural (e.g., lack of legal protections, discriminatory laws and policies)</a:t>
          </a:r>
        </a:p>
      </dgm:t>
    </dgm:pt>
    <dgm:pt modelId="{DF16C1AD-295B-314D-ACAB-0F50D297B27E}" type="parTrans" cxnId="{9E77D1DF-260B-0A47-84F2-E870E5E6BB03}">
      <dgm:prSet/>
      <dgm:spPr/>
      <dgm:t>
        <a:bodyPr/>
        <a:lstStyle/>
        <a:p>
          <a:endParaRPr lang="en-US" sz="1200" b="1">
            <a:latin typeface="Times New Roman" charset="0"/>
            <a:ea typeface="Times New Roman" charset="0"/>
            <a:cs typeface="Times New Roman" charset="0"/>
          </a:endParaRPr>
        </a:p>
      </dgm:t>
    </dgm:pt>
    <dgm:pt modelId="{4218743D-F289-4F45-A4FE-4B43349F6EBC}" type="sibTrans" cxnId="{9E77D1DF-260B-0A47-84F2-E870E5E6BB03}">
      <dgm:prSet/>
      <dgm:spPr/>
      <dgm:t>
        <a:bodyPr/>
        <a:lstStyle/>
        <a:p>
          <a:endParaRPr lang="en-US" sz="1200" b="1">
            <a:latin typeface="Times New Roman" charset="0"/>
            <a:ea typeface="Times New Roman" charset="0"/>
            <a:cs typeface="Times New Roman" charset="0"/>
          </a:endParaRPr>
        </a:p>
      </dgm:t>
    </dgm:pt>
    <dgm:pt modelId="{EB735701-C6F4-7B41-B7AB-FF6CF86B51EA}">
      <dgm:prSet phldrT="[Text]" custT="1"/>
      <dgm:spPr>
        <a:solidFill>
          <a:schemeClr val="accent6">
            <a:lumMod val="75000"/>
          </a:schemeClr>
        </a:solidFill>
      </dgm:spPr>
      <dgm:t>
        <a:bodyPr/>
        <a:lstStyle/>
        <a:p>
          <a:r>
            <a:rPr lang="en-US" sz="1200" b="1" dirty="0">
              <a:latin typeface="Times New Roman" charset="0"/>
              <a:ea typeface="Times New Roman" charset="0"/>
              <a:cs typeface="Times New Roman" charset="0"/>
            </a:rPr>
            <a:t>Community (e.g., stigma, social exclusion, violence)</a:t>
          </a:r>
        </a:p>
      </dgm:t>
    </dgm:pt>
    <dgm:pt modelId="{6E8F70B1-6D75-6444-A90A-DB3C22FD6EB7}" type="parTrans" cxnId="{99DDB815-5BEC-974F-8995-0FFF7B864F44}">
      <dgm:prSet/>
      <dgm:spPr/>
      <dgm:t>
        <a:bodyPr/>
        <a:lstStyle/>
        <a:p>
          <a:endParaRPr lang="en-US" sz="1200" b="1">
            <a:latin typeface="Times New Roman" charset="0"/>
            <a:ea typeface="Times New Roman" charset="0"/>
            <a:cs typeface="Times New Roman" charset="0"/>
          </a:endParaRPr>
        </a:p>
      </dgm:t>
    </dgm:pt>
    <dgm:pt modelId="{03C6CC46-7D94-494C-97B0-1809B435B872}" type="sibTrans" cxnId="{99DDB815-5BEC-974F-8995-0FFF7B864F44}">
      <dgm:prSet/>
      <dgm:spPr/>
      <dgm:t>
        <a:bodyPr/>
        <a:lstStyle/>
        <a:p>
          <a:endParaRPr lang="en-US" sz="1200" b="1">
            <a:latin typeface="Times New Roman" charset="0"/>
            <a:ea typeface="Times New Roman" charset="0"/>
            <a:cs typeface="Times New Roman" charset="0"/>
          </a:endParaRPr>
        </a:p>
      </dgm:t>
    </dgm:pt>
    <dgm:pt modelId="{6AC606EC-D665-3C48-9834-27AC39E54083}">
      <dgm:prSet phldrT="[Text]" custT="1"/>
      <dgm:spPr>
        <a:solidFill>
          <a:schemeClr val="accent4">
            <a:lumMod val="75000"/>
          </a:schemeClr>
        </a:solidFill>
      </dgm:spPr>
      <dgm:t>
        <a:bodyPr/>
        <a:lstStyle/>
        <a:p>
          <a:r>
            <a:rPr lang="en-US" sz="1200" b="1" dirty="0">
              <a:latin typeface="Times New Roman" charset="0"/>
              <a:ea typeface="Times New Roman" charset="0"/>
              <a:cs typeface="Times New Roman" charset="0"/>
            </a:rPr>
            <a:t>Network (e.g., high prevalence partners, high risk sex work environments)</a:t>
          </a:r>
        </a:p>
      </dgm:t>
    </dgm:pt>
    <dgm:pt modelId="{DBF2DC6F-6D01-C440-B043-3BA0CF2675D6}" type="parTrans" cxnId="{8E56DF6B-AA53-874A-8C4F-75381DA180EC}">
      <dgm:prSet/>
      <dgm:spPr/>
      <dgm:t>
        <a:bodyPr/>
        <a:lstStyle/>
        <a:p>
          <a:endParaRPr lang="en-US" sz="1200" b="1">
            <a:latin typeface="Times New Roman" charset="0"/>
            <a:ea typeface="Times New Roman" charset="0"/>
            <a:cs typeface="Times New Roman" charset="0"/>
          </a:endParaRPr>
        </a:p>
      </dgm:t>
    </dgm:pt>
    <dgm:pt modelId="{49FB33AB-A67D-014B-A8E6-B1B47759E333}" type="sibTrans" cxnId="{8E56DF6B-AA53-874A-8C4F-75381DA180EC}">
      <dgm:prSet/>
      <dgm:spPr/>
      <dgm:t>
        <a:bodyPr/>
        <a:lstStyle/>
        <a:p>
          <a:endParaRPr lang="en-US" sz="1200" b="1">
            <a:latin typeface="Times New Roman" charset="0"/>
            <a:ea typeface="Times New Roman" charset="0"/>
            <a:cs typeface="Times New Roman" charset="0"/>
          </a:endParaRPr>
        </a:p>
      </dgm:t>
    </dgm:pt>
    <dgm:pt modelId="{010633D4-5D65-7644-8C7A-CED8BBC0DFE2}">
      <dgm:prSet phldrT="[Text]" custT="1"/>
      <dgm:spPr>
        <a:solidFill>
          <a:schemeClr val="accent3">
            <a:lumMod val="75000"/>
          </a:schemeClr>
        </a:solidFill>
      </dgm:spPr>
      <dgm:t>
        <a:bodyPr/>
        <a:lstStyle/>
        <a:p>
          <a:r>
            <a:rPr lang="en-US" sz="1200" b="1" dirty="0">
              <a:latin typeface="Times New Roman" charset="0"/>
              <a:ea typeface="Times New Roman" charset="0"/>
              <a:cs typeface="Times New Roman" charset="0"/>
            </a:rPr>
            <a:t>Biological (e.g., anal sex, vaginal atrophy)</a:t>
          </a:r>
        </a:p>
      </dgm:t>
    </dgm:pt>
    <dgm:pt modelId="{BCB7EEA3-2C31-7B41-AA7B-C27C9DDFB35C}" type="parTrans" cxnId="{243CF82A-FD46-EC4C-B712-2E6DEDADC399}">
      <dgm:prSet/>
      <dgm:spPr/>
      <dgm:t>
        <a:bodyPr/>
        <a:lstStyle/>
        <a:p>
          <a:endParaRPr lang="en-US" sz="1200" b="1">
            <a:latin typeface="Times New Roman" charset="0"/>
            <a:ea typeface="Times New Roman" charset="0"/>
            <a:cs typeface="Times New Roman" charset="0"/>
          </a:endParaRPr>
        </a:p>
      </dgm:t>
    </dgm:pt>
    <dgm:pt modelId="{AA2E3680-1199-F74C-97CF-352F0F53CA7A}" type="sibTrans" cxnId="{243CF82A-FD46-EC4C-B712-2E6DEDADC399}">
      <dgm:prSet/>
      <dgm:spPr/>
      <dgm:t>
        <a:bodyPr/>
        <a:lstStyle/>
        <a:p>
          <a:endParaRPr lang="en-US" sz="1200" b="1">
            <a:latin typeface="Times New Roman" charset="0"/>
            <a:ea typeface="Times New Roman" charset="0"/>
            <a:cs typeface="Times New Roman" charset="0"/>
          </a:endParaRPr>
        </a:p>
      </dgm:t>
    </dgm:pt>
    <dgm:pt modelId="{9F8CF5DA-9BCF-9F42-ADE8-A9A887FB1C58}" type="pres">
      <dgm:prSet presAssocID="{927C391C-3C11-1A44-AEFA-03BF3914F4B3}" presName="Name0" presStyleCnt="0">
        <dgm:presLayoutVars>
          <dgm:chMax val="7"/>
          <dgm:resizeHandles val="exact"/>
        </dgm:presLayoutVars>
      </dgm:prSet>
      <dgm:spPr/>
      <dgm:t>
        <a:bodyPr/>
        <a:lstStyle/>
        <a:p>
          <a:endParaRPr lang="en-US"/>
        </a:p>
      </dgm:t>
    </dgm:pt>
    <dgm:pt modelId="{785C0E7F-4E13-484E-BFF4-C9E2E6164F97}" type="pres">
      <dgm:prSet presAssocID="{927C391C-3C11-1A44-AEFA-03BF3914F4B3}" presName="comp1" presStyleCnt="0"/>
      <dgm:spPr/>
    </dgm:pt>
    <dgm:pt modelId="{88438DD5-FA69-F644-8DFB-8883DB12581F}" type="pres">
      <dgm:prSet presAssocID="{927C391C-3C11-1A44-AEFA-03BF3914F4B3}" presName="circle1" presStyleLbl="node1" presStyleIdx="0" presStyleCnt="4" custScaleX="165881"/>
      <dgm:spPr/>
      <dgm:t>
        <a:bodyPr/>
        <a:lstStyle/>
        <a:p>
          <a:endParaRPr lang="en-US"/>
        </a:p>
      </dgm:t>
    </dgm:pt>
    <dgm:pt modelId="{D9251D14-FD8F-414E-8AF0-0FA4254C4AE2}" type="pres">
      <dgm:prSet presAssocID="{927C391C-3C11-1A44-AEFA-03BF3914F4B3}" presName="c1text" presStyleLbl="node1" presStyleIdx="0" presStyleCnt="4">
        <dgm:presLayoutVars>
          <dgm:bulletEnabled val="1"/>
        </dgm:presLayoutVars>
      </dgm:prSet>
      <dgm:spPr/>
      <dgm:t>
        <a:bodyPr/>
        <a:lstStyle/>
        <a:p>
          <a:endParaRPr lang="en-US"/>
        </a:p>
      </dgm:t>
    </dgm:pt>
    <dgm:pt modelId="{3E8B0EB4-667A-4948-81D8-172DB0CF6CB8}" type="pres">
      <dgm:prSet presAssocID="{927C391C-3C11-1A44-AEFA-03BF3914F4B3}" presName="comp2" presStyleCnt="0"/>
      <dgm:spPr/>
    </dgm:pt>
    <dgm:pt modelId="{1C3912DF-B086-1143-87FC-43E194AB4D3A}" type="pres">
      <dgm:prSet presAssocID="{927C391C-3C11-1A44-AEFA-03BF3914F4B3}" presName="circle2" presStyleLbl="node1" presStyleIdx="1" presStyleCnt="4" custScaleX="165704"/>
      <dgm:spPr/>
      <dgm:t>
        <a:bodyPr/>
        <a:lstStyle/>
        <a:p>
          <a:endParaRPr lang="en-US"/>
        </a:p>
      </dgm:t>
    </dgm:pt>
    <dgm:pt modelId="{80966A76-3DCF-F54F-8A8D-1BADAE794E1C}" type="pres">
      <dgm:prSet presAssocID="{927C391C-3C11-1A44-AEFA-03BF3914F4B3}" presName="c2text" presStyleLbl="node1" presStyleIdx="1" presStyleCnt="4">
        <dgm:presLayoutVars>
          <dgm:bulletEnabled val="1"/>
        </dgm:presLayoutVars>
      </dgm:prSet>
      <dgm:spPr/>
      <dgm:t>
        <a:bodyPr/>
        <a:lstStyle/>
        <a:p>
          <a:endParaRPr lang="en-US"/>
        </a:p>
      </dgm:t>
    </dgm:pt>
    <dgm:pt modelId="{E8AA4E3C-F182-0D4F-91D6-2E190CA089B3}" type="pres">
      <dgm:prSet presAssocID="{927C391C-3C11-1A44-AEFA-03BF3914F4B3}" presName="comp3" presStyleCnt="0"/>
      <dgm:spPr/>
    </dgm:pt>
    <dgm:pt modelId="{C22405EE-1D65-914F-B576-78BBB61A170B}" type="pres">
      <dgm:prSet presAssocID="{927C391C-3C11-1A44-AEFA-03BF3914F4B3}" presName="circle3" presStyleLbl="node1" presStyleIdx="2" presStyleCnt="4" custScaleX="180768"/>
      <dgm:spPr/>
      <dgm:t>
        <a:bodyPr/>
        <a:lstStyle/>
        <a:p>
          <a:endParaRPr lang="en-US"/>
        </a:p>
      </dgm:t>
    </dgm:pt>
    <dgm:pt modelId="{FF7A64D4-AA67-FF46-913D-4580441783E3}" type="pres">
      <dgm:prSet presAssocID="{927C391C-3C11-1A44-AEFA-03BF3914F4B3}" presName="c3text" presStyleLbl="node1" presStyleIdx="2" presStyleCnt="4">
        <dgm:presLayoutVars>
          <dgm:bulletEnabled val="1"/>
        </dgm:presLayoutVars>
      </dgm:prSet>
      <dgm:spPr/>
      <dgm:t>
        <a:bodyPr/>
        <a:lstStyle/>
        <a:p>
          <a:endParaRPr lang="en-US"/>
        </a:p>
      </dgm:t>
    </dgm:pt>
    <dgm:pt modelId="{74B0D9CB-4744-B648-99B8-4A60AAC252D7}" type="pres">
      <dgm:prSet presAssocID="{927C391C-3C11-1A44-AEFA-03BF3914F4B3}" presName="comp4" presStyleCnt="0"/>
      <dgm:spPr/>
    </dgm:pt>
    <dgm:pt modelId="{CF2625AC-463A-C84B-A15C-7842F408CEE1}" type="pres">
      <dgm:prSet presAssocID="{927C391C-3C11-1A44-AEFA-03BF3914F4B3}" presName="circle4" presStyleLbl="node1" presStyleIdx="3" presStyleCnt="4" custScaleX="203807"/>
      <dgm:spPr/>
      <dgm:t>
        <a:bodyPr/>
        <a:lstStyle/>
        <a:p>
          <a:endParaRPr lang="en-US"/>
        </a:p>
      </dgm:t>
    </dgm:pt>
    <dgm:pt modelId="{D86D4EEA-0B6F-2B4D-8322-301D04886659}" type="pres">
      <dgm:prSet presAssocID="{927C391C-3C11-1A44-AEFA-03BF3914F4B3}" presName="c4text" presStyleLbl="node1" presStyleIdx="3" presStyleCnt="4">
        <dgm:presLayoutVars>
          <dgm:bulletEnabled val="1"/>
        </dgm:presLayoutVars>
      </dgm:prSet>
      <dgm:spPr/>
      <dgm:t>
        <a:bodyPr/>
        <a:lstStyle/>
        <a:p>
          <a:endParaRPr lang="en-US"/>
        </a:p>
      </dgm:t>
    </dgm:pt>
  </dgm:ptLst>
  <dgm:cxnLst>
    <dgm:cxn modelId="{243CF82A-FD46-EC4C-B712-2E6DEDADC399}" srcId="{927C391C-3C11-1A44-AEFA-03BF3914F4B3}" destId="{010633D4-5D65-7644-8C7A-CED8BBC0DFE2}" srcOrd="3" destOrd="0" parTransId="{BCB7EEA3-2C31-7B41-AA7B-C27C9DDFB35C}" sibTransId="{AA2E3680-1199-F74C-97CF-352F0F53CA7A}"/>
    <dgm:cxn modelId="{9E77D1DF-260B-0A47-84F2-E870E5E6BB03}" srcId="{927C391C-3C11-1A44-AEFA-03BF3914F4B3}" destId="{74292ABD-820F-B64A-9FC2-C39E80421497}" srcOrd="0" destOrd="0" parTransId="{DF16C1AD-295B-314D-ACAB-0F50D297B27E}" sibTransId="{4218743D-F289-4F45-A4FE-4B43349F6EBC}"/>
    <dgm:cxn modelId="{B738C897-FAAF-2048-B6BD-F456FDE293B1}" type="presOf" srcId="{927C391C-3C11-1A44-AEFA-03BF3914F4B3}" destId="{9F8CF5DA-9BCF-9F42-ADE8-A9A887FB1C58}" srcOrd="0" destOrd="0" presId="urn:microsoft.com/office/officeart/2005/8/layout/venn2"/>
    <dgm:cxn modelId="{68339F66-E721-B444-B518-458A9C74DFA7}" type="presOf" srcId="{6AC606EC-D665-3C48-9834-27AC39E54083}" destId="{FF7A64D4-AA67-FF46-913D-4580441783E3}" srcOrd="1" destOrd="0" presId="urn:microsoft.com/office/officeart/2005/8/layout/venn2"/>
    <dgm:cxn modelId="{8E56DF6B-AA53-874A-8C4F-75381DA180EC}" srcId="{927C391C-3C11-1A44-AEFA-03BF3914F4B3}" destId="{6AC606EC-D665-3C48-9834-27AC39E54083}" srcOrd="2" destOrd="0" parTransId="{DBF2DC6F-6D01-C440-B043-3BA0CF2675D6}" sibTransId="{49FB33AB-A67D-014B-A8E6-B1B47759E333}"/>
    <dgm:cxn modelId="{99DDB815-5BEC-974F-8995-0FFF7B864F44}" srcId="{927C391C-3C11-1A44-AEFA-03BF3914F4B3}" destId="{EB735701-C6F4-7B41-B7AB-FF6CF86B51EA}" srcOrd="1" destOrd="0" parTransId="{6E8F70B1-6D75-6444-A90A-DB3C22FD6EB7}" sibTransId="{03C6CC46-7D94-494C-97B0-1809B435B872}"/>
    <dgm:cxn modelId="{0FAEB6FF-D154-3343-9BE2-5BC82B0F52D5}" type="presOf" srcId="{EB735701-C6F4-7B41-B7AB-FF6CF86B51EA}" destId="{1C3912DF-B086-1143-87FC-43E194AB4D3A}" srcOrd="0" destOrd="0" presId="urn:microsoft.com/office/officeart/2005/8/layout/venn2"/>
    <dgm:cxn modelId="{65777B99-CF4E-C64B-8F07-A246DC976832}" type="presOf" srcId="{74292ABD-820F-B64A-9FC2-C39E80421497}" destId="{D9251D14-FD8F-414E-8AF0-0FA4254C4AE2}" srcOrd="1" destOrd="0" presId="urn:microsoft.com/office/officeart/2005/8/layout/venn2"/>
    <dgm:cxn modelId="{460C9802-12A3-BD46-8D20-5BE2CBB14954}" type="presOf" srcId="{010633D4-5D65-7644-8C7A-CED8BBC0DFE2}" destId="{D86D4EEA-0B6F-2B4D-8322-301D04886659}" srcOrd="1" destOrd="0" presId="urn:microsoft.com/office/officeart/2005/8/layout/venn2"/>
    <dgm:cxn modelId="{4C936AEC-D741-C246-B42E-43A76FE20C2A}" type="presOf" srcId="{EB735701-C6F4-7B41-B7AB-FF6CF86B51EA}" destId="{80966A76-3DCF-F54F-8A8D-1BADAE794E1C}" srcOrd="1" destOrd="0" presId="urn:microsoft.com/office/officeart/2005/8/layout/venn2"/>
    <dgm:cxn modelId="{7D26356D-9A07-0642-9E1F-84D8868908F8}" type="presOf" srcId="{74292ABD-820F-B64A-9FC2-C39E80421497}" destId="{88438DD5-FA69-F644-8DFB-8883DB12581F}" srcOrd="0" destOrd="0" presId="urn:microsoft.com/office/officeart/2005/8/layout/venn2"/>
    <dgm:cxn modelId="{520A7B7B-B4E6-394F-BE44-5C295AA6114B}" type="presOf" srcId="{010633D4-5D65-7644-8C7A-CED8BBC0DFE2}" destId="{CF2625AC-463A-C84B-A15C-7842F408CEE1}" srcOrd="0" destOrd="0" presId="urn:microsoft.com/office/officeart/2005/8/layout/venn2"/>
    <dgm:cxn modelId="{701C86EC-DADA-C440-8A1C-D26B846E3CB4}" type="presOf" srcId="{6AC606EC-D665-3C48-9834-27AC39E54083}" destId="{C22405EE-1D65-914F-B576-78BBB61A170B}" srcOrd="0" destOrd="0" presId="urn:microsoft.com/office/officeart/2005/8/layout/venn2"/>
    <dgm:cxn modelId="{7D662DB4-C5AE-D647-8825-A2770F1AE83F}" type="presParOf" srcId="{9F8CF5DA-9BCF-9F42-ADE8-A9A887FB1C58}" destId="{785C0E7F-4E13-484E-BFF4-C9E2E6164F97}" srcOrd="0" destOrd="0" presId="urn:microsoft.com/office/officeart/2005/8/layout/venn2"/>
    <dgm:cxn modelId="{70B37F94-909C-CA48-8907-5087801D1DF9}" type="presParOf" srcId="{785C0E7F-4E13-484E-BFF4-C9E2E6164F97}" destId="{88438DD5-FA69-F644-8DFB-8883DB12581F}" srcOrd="0" destOrd="0" presId="urn:microsoft.com/office/officeart/2005/8/layout/venn2"/>
    <dgm:cxn modelId="{FA0C7216-8BD3-2E41-8CDD-A8AA22178546}" type="presParOf" srcId="{785C0E7F-4E13-484E-BFF4-C9E2E6164F97}" destId="{D9251D14-FD8F-414E-8AF0-0FA4254C4AE2}" srcOrd="1" destOrd="0" presId="urn:microsoft.com/office/officeart/2005/8/layout/venn2"/>
    <dgm:cxn modelId="{5709BA07-95D6-024E-9E22-CAC7EA3B5846}" type="presParOf" srcId="{9F8CF5DA-9BCF-9F42-ADE8-A9A887FB1C58}" destId="{3E8B0EB4-667A-4948-81D8-172DB0CF6CB8}" srcOrd="1" destOrd="0" presId="urn:microsoft.com/office/officeart/2005/8/layout/venn2"/>
    <dgm:cxn modelId="{64E7410C-12FA-2C46-8C18-8495C0974210}" type="presParOf" srcId="{3E8B0EB4-667A-4948-81D8-172DB0CF6CB8}" destId="{1C3912DF-B086-1143-87FC-43E194AB4D3A}" srcOrd="0" destOrd="0" presId="urn:microsoft.com/office/officeart/2005/8/layout/venn2"/>
    <dgm:cxn modelId="{462CC61A-7D70-E543-AC38-802007901CF6}" type="presParOf" srcId="{3E8B0EB4-667A-4948-81D8-172DB0CF6CB8}" destId="{80966A76-3DCF-F54F-8A8D-1BADAE794E1C}" srcOrd="1" destOrd="0" presId="urn:microsoft.com/office/officeart/2005/8/layout/venn2"/>
    <dgm:cxn modelId="{D842E137-9316-E04D-8C2A-71F4801EEEB4}" type="presParOf" srcId="{9F8CF5DA-9BCF-9F42-ADE8-A9A887FB1C58}" destId="{E8AA4E3C-F182-0D4F-91D6-2E190CA089B3}" srcOrd="2" destOrd="0" presId="urn:microsoft.com/office/officeart/2005/8/layout/venn2"/>
    <dgm:cxn modelId="{194A6CF3-FEEA-AD48-A843-3D1C9AD2FFCE}" type="presParOf" srcId="{E8AA4E3C-F182-0D4F-91D6-2E190CA089B3}" destId="{C22405EE-1D65-914F-B576-78BBB61A170B}" srcOrd="0" destOrd="0" presId="urn:microsoft.com/office/officeart/2005/8/layout/venn2"/>
    <dgm:cxn modelId="{8C298C3C-73B3-FB48-8A3F-F6CB088E1188}" type="presParOf" srcId="{E8AA4E3C-F182-0D4F-91D6-2E190CA089B3}" destId="{FF7A64D4-AA67-FF46-913D-4580441783E3}" srcOrd="1" destOrd="0" presId="urn:microsoft.com/office/officeart/2005/8/layout/venn2"/>
    <dgm:cxn modelId="{E17D92C6-A795-3D45-9FA3-42F6ABC828D7}" type="presParOf" srcId="{9F8CF5DA-9BCF-9F42-ADE8-A9A887FB1C58}" destId="{74B0D9CB-4744-B648-99B8-4A60AAC252D7}" srcOrd="3" destOrd="0" presId="urn:microsoft.com/office/officeart/2005/8/layout/venn2"/>
    <dgm:cxn modelId="{C0DEB59D-554C-714C-9B28-FA6F352A6553}" type="presParOf" srcId="{74B0D9CB-4744-B648-99B8-4A60AAC252D7}" destId="{CF2625AC-463A-C84B-A15C-7842F408CEE1}" srcOrd="0" destOrd="0" presId="urn:microsoft.com/office/officeart/2005/8/layout/venn2"/>
    <dgm:cxn modelId="{D4B987C8-0C76-CA4C-BBB8-D467951A93A3}" type="presParOf" srcId="{74B0D9CB-4744-B648-99B8-4A60AAC252D7}" destId="{D86D4EEA-0B6F-2B4D-8322-301D0488665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717" cy="48059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4142775" y="0"/>
            <a:ext cx="3170717" cy="480598"/>
          </a:xfrm>
          <a:prstGeom prst="rect">
            <a:avLst/>
          </a:prstGeom>
        </p:spPr>
        <p:txBody>
          <a:bodyPr vert="horz" lIns="91440" tIns="45720" rIns="91440" bIns="45720" rtlCol="0"/>
          <a:lstStyle>
            <a:lvl1pPr algn="r">
              <a:defRPr sz="1200"/>
            </a:lvl1pPr>
          </a:lstStyle>
          <a:p>
            <a:fld id="{0A625521-94A0-460B-B873-2E433DA52D80}" type="datetimeFigureOut">
              <a:rPr lang="en-GB" smtClean="0"/>
              <a:t>21/07/2018</a:t>
            </a:fld>
            <a:endParaRPr lang="en-GB" dirty="0"/>
          </a:p>
        </p:txBody>
      </p:sp>
      <p:sp>
        <p:nvSpPr>
          <p:cNvPr id="4" name="Footer Placeholder 3"/>
          <p:cNvSpPr>
            <a:spLocks noGrp="1"/>
          </p:cNvSpPr>
          <p:nvPr>
            <p:ph type="ftr" sz="quarter" idx="2"/>
          </p:nvPr>
        </p:nvSpPr>
        <p:spPr>
          <a:xfrm>
            <a:off x="0" y="9119068"/>
            <a:ext cx="3170717" cy="48059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4142775" y="9119068"/>
            <a:ext cx="3170717" cy="48059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dirty="0"/>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717" cy="48059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2775" y="0"/>
            <a:ext cx="3170717" cy="480598"/>
          </a:xfrm>
          <a:prstGeom prst="rect">
            <a:avLst/>
          </a:prstGeom>
        </p:spPr>
        <p:txBody>
          <a:bodyPr vert="horz" lIns="91440" tIns="45720" rIns="91440" bIns="45720" rtlCol="0"/>
          <a:lstStyle>
            <a:lvl1pPr algn="r">
              <a:defRPr sz="1200"/>
            </a:lvl1pPr>
          </a:lstStyle>
          <a:p>
            <a:fld id="{3A4429AC-42C1-41B7-BC8B-E14488D31484}" type="datetimeFigureOut">
              <a:rPr lang="en-US" smtClean="0"/>
              <a:t>7/21/2018</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179" y="4620185"/>
            <a:ext cx="5852843" cy="378029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602"/>
            <a:ext cx="3170717" cy="48059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2775" y="9120602"/>
            <a:ext cx="3170717" cy="480598"/>
          </a:xfrm>
          <a:prstGeom prst="rect">
            <a:avLst/>
          </a:prstGeom>
        </p:spPr>
        <p:txBody>
          <a:bodyPr vert="horz" lIns="91440" tIns="45720" rIns="91440" bIns="45720" rtlCol="0" anchor="b"/>
          <a:lstStyle>
            <a:lvl1pPr algn="r">
              <a:defRPr sz="1200"/>
            </a:lvl1pPr>
          </a:lstStyle>
          <a:p>
            <a:fld id="{06863815-8044-4B74-B83A-E76862C4C000}" type="slidenum">
              <a:rPr lang="en-US" smtClean="0"/>
              <a:t>‹#›</a:t>
            </a:fld>
            <a:endParaRPr lang="en-US" dirty="0"/>
          </a:p>
        </p:txBody>
      </p:sp>
    </p:spTree>
    <p:extLst>
      <p:ext uri="{BB962C8B-B14F-4D97-AF65-F5344CB8AC3E}">
        <p14:creationId xmlns:p14="http://schemas.microsoft.com/office/powerpoint/2010/main" val="33599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63815-8044-4B74-B83A-E76862C4C000}" type="slidenum">
              <a:rPr lang="en-US" smtClean="0"/>
              <a:t>6</a:t>
            </a:fld>
            <a:endParaRPr lang="en-US" dirty="0"/>
          </a:p>
        </p:txBody>
      </p:sp>
    </p:spTree>
    <p:extLst>
      <p:ext uri="{BB962C8B-B14F-4D97-AF65-F5344CB8AC3E}">
        <p14:creationId xmlns:p14="http://schemas.microsoft.com/office/powerpoint/2010/main" val="95972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63815-8044-4B74-B83A-E76862C4C000}" type="slidenum">
              <a:rPr lang="en-US" smtClean="0"/>
              <a:t>8</a:t>
            </a:fld>
            <a:endParaRPr lang="en-US" dirty="0"/>
          </a:p>
        </p:txBody>
      </p:sp>
    </p:spTree>
    <p:extLst>
      <p:ext uri="{BB962C8B-B14F-4D97-AF65-F5344CB8AC3E}">
        <p14:creationId xmlns:p14="http://schemas.microsoft.com/office/powerpoint/2010/main" val="56523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THESE INTO CHARTS!!!!</a:t>
            </a:r>
          </a:p>
        </p:txBody>
      </p:sp>
      <p:sp>
        <p:nvSpPr>
          <p:cNvPr id="4" name="Slide Number Placeholder 3"/>
          <p:cNvSpPr>
            <a:spLocks noGrp="1"/>
          </p:cNvSpPr>
          <p:nvPr>
            <p:ph type="sldNum" sz="quarter" idx="10"/>
          </p:nvPr>
        </p:nvSpPr>
        <p:spPr/>
        <p:txBody>
          <a:bodyPr/>
          <a:lstStyle/>
          <a:p>
            <a:fld id="{06863815-8044-4B74-B83A-E76862C4C000}" type="slidenum">
              <a:rPr lang="en-US" smtClean="0"/>
              <a:t>10</a:t>
            </a:fld>
            <a:endParaRPr lang="en-US" dirty="0"/>
          </a:p>
        </p:txBody>
      </p:sp>
    </p:spTree>
    <p:extLst>
      <p:ext uri="{BB962C8B-B14F-4D97-AF65-F5344CB8AC3E}">
        <p14:creationId xmlns:p14="http://schemas.microsoft.com/office/powerpoint/2010/main" val="3833094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Vaginal atrophy=hormone</a:t>
            </a:r>
            <a:r>
              <a:rPr lang="en-US" baseline="0" dirty="0"/>
              <a:t> mediated atrophy of vaginal tissue among trans masculine MSM taking testosterone</a:t>
            </a:r>
            <a:endParaRPr lang="en-US" dirty="0"/>
          </a:p>
        </p:txBody>
      </p:sp>
      <p:sp>
        <p:nvSpPr>
          <p:cNvPr id="4" name="Slide Number Placeholder 3"/>
          <p:cNvSpPr>
            <a:spLocks noGrp="1"/>
          </p:cNvSpPr>
          <p:nvPr>
            <p:ph type="sldNum" sz="quarter" idx="10"/>
          </p:nvPr>
        </p:nvSpPr>
        <p:spPr/>
        <p:txBody>
          <a:bodyPr/>
          <a:lstStyle/>
          <a:p>
            <a:fld id="{06863815-8044-4B74-B83A-E76862C4C000}" type="slidenum">
              <a:rPr lang="en-US" smtClean="0"/>
              <a:t>12</a:t>
            </a:fld>
            <a:endParaRPr lang="en-US" dirty="0"/>
          </a:p>
        </p:txBody>
      </p:sp>
    </p:spTree>
    <p:extLst>
      <p:ext uri="{BB962C8B-B14F-4D97-AF65-F5344CB8AC3E}">
        <p14:creationId xmlns:p14="http://schemas.microsoft.com/office/powerpoint/2010/main" val="114787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63815-8044-4B74-B83A-E76862C4C000}" type="slidenum">
              <a:rPr lang="en-US" smtClean="0"/>
              <a:t>13</a:t>
            </a:fld>
            <a:endParaRPr lang="en-US" dirty="0"/>
          </a:p>
        </p:txBody>
      </p:sp>
    </p:spTree>
    <p:extLst>
      <p:ext uri="{BB962C8B-B14F-4D97-AF65-F5344CB8AC3E}">
        <p14:creationId xmlns:p14="http://schemas.microsoft.com/office/powerpoint/2010/main" val="180235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Vaginal atrophy=hormone</a:t>
            </a:r>
            <a:r>
              <a:rPr lang="en-US" baseline="0" dirty="0"/>
              <a:t> mediated atrophy of vaginal tissue among trans masculine MSM taking testosterone</a:t>
            </a:r>
            <a:endParaRPr lang="en-US" dirty="0"/>
          </a:p>
        </p:txBody>
      </p:sp>
      <p:sp>
        <p:nvSpPr>
          <p:cNvPr id="4" name="Slide Number Placeholder 3"/>
          <p:cNvSpPr>
            <a:spLocks noGrp="1"/>
          </p:cNvSpPr>
          <p:nvPr>
            <p:ph type="sldNum" sz="quarter" idx="10"/>
          </p:nvPr>
        </p:nvSpPr>
        <p:spPr/>
        <p:txBody>
          <a:bodyPr/>
          <a:lstStyle/>
          <a:p>
            <a:fld id="{06863815-8044-4B74-B83A-E76862C4C000}" type="slidenum">
              <a:rPr lang="en-US" smtClean="0"/>
              <a:t>14</a:t>
            </a:fld>
            <a:endParaRPr lang="en-US" dirty="0"/>
          </a:p>
        </p:txBody>
      </p:sp>
    </p:spTree>
    <p:extLst>
      <p:ext uri="{BB962C8B-B14F-4D97-AF65-F5344CB8AC3E}">
        <p14:creationId xmlns:p14="http://schemas.microsoft.com/office/powerpoint/2010/main" val="1125905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latin typeface="Times New Roman" charset="0"/>
                <a:ea typeface="Times New Roman" charset="0"/>
                <a:cs typeface="Times New Roman" charset="0"/>
              </a:rPr>
              <a:t>Sexual risk outcomes: </a:t>
            </a:r>
            <a:r>
              <a:rPr lang="en-US" sz="1600" dirty="0">
                <a:latin typeface="Times New Roman" charset="0"/>
                <a:ea typeface="Times New Roman" charset="0"/>
                <a:cs typeface="Times New Roman" charset="0"/>
              </a:rPr>
              <a:t>lifetime STI diagnosis, 3 or more past-6-month sexual partners, and condomless anal/vaginal sex at last encounter with a cis male </a:t>
            </a:r>
          </a:p>
          <a:p>
            <a:endParaRPr lang="en-US" dirty="0"/>
          </a:p>
          <a:p>
            <a:r>
              <a:rPr lang="en-US" sz="1200" kern="1200" dirty="0">
                <a:solidFill>
                  <a:schemeClr val="tx1"/>
                </a:solidFill>
                <a:effectLst/>
                <a:latin typeface="+mn-lt"/>
                <a:ea typeface="+mn-ea"/>
                <a:cs typeface="+mn-cs"/>
              </a:rPr>
              <a:t>Findings suggest that syndemic pathways to sexual risk are similar for TMSM who have socially gender affirmed as for cisgender MSM. Integration of syndemics and gender affirmation frameworks is recommended in interventions to address TMSM sexual risk.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Other info from discussion of paper: </a:t>
            </a:r>
          </a:p>
          <a:p>
            <a:r>
              <a:rPr lang="en-US" sz="1200" kern="1200" dirty="0">
                <a:solidFill>
                  <a:schemeClr val="tx1"/>
                </a:solidFill>
                <a:effectLst/>
                <a:latin typeface="+mn-lt"/>
                <a:ea typeface="+mn-ea"/>
                <a:cs typeface="+mn-cs"/>
              </a:rPr>
              <a:t>This finding suggests that sexual health research and programming seeking to reach at-risk TMSM remain inclusive and promote diversity, not limit trans masculine samples to individuals who have affirmed their gender in any particular way. In this sample, TMSM who had not socially transitioned were younger age and more likely to report a genderqueer/gender variant/or gender nonconforming gender identity – these individuals were engaging in the highest current sexual risk behaviours.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6863815-8044-4B74-B83A-E76862C4C000}" type="slidenum">
              <a:rPr lang="en-US" smtClean="0"/>
              <a:t>15</a:t>
            </a:fld>
            <a:endParaRPr lang="en-US" dirty="0"/>
          </a:p>
        </p:txBody>
      </p:sp>
    </p:spTree>
    <p:extLst>
      <p:ext uri="{BB962C8B-B14F-4D97-AF65-F5344CB8AC3E}">
        <p14:creationId xmlns:p14="http://schemas.microsoft.com/office/powerpoint/2010/main" val="164678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600" dirty="0"/>
              <a:t>Only one HIV prevention program evaluated with TG men </a:t>
            </a:r>
          </a:p>
          <a:p>
            <a:r>
              <a:rPr lang="en-US" sz="1200" b="0"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The purpose of this exploratory study was to examine the effects of legal name change on socioeconomic factors, general and transgender-related health care access and utilization, and transgender-related victimization in a sample of young transgender women (transwomen) of color. A cross-sectional group comparison approach was used to assess the potential effects of legal name change. A convenience sample of young transwomen enrolled in a no-cost legal name change clinic were recruited to complete a 30-min interviewer-guided telephone survey including sociodemographic and socioeconomic factors, health and well-being, health care utilization, transgender transition-related health care, and transgender-related victimization. Sixty-five transgender women of color (37 = pre-name change group, 28 = post-name change group) completed the survey. Results indicated that the transwomen in the post-name change group were significantly older than the pre-name change group. In age-adjusted analyses, the post-name change group was significantly more likely to have a higher monthly income and stable housing than the pre-name change group. No significant differences were observed for general health care utilization; however, a significantly greater percentage of transwomen in the pre-name change group reported postponing medical care due to their gender identity. In addition, a significantly larger proportion of transwomen in the pre-name change group reported using non-prescribed hormones injected by friends and experiencing verbal harassment by family and friends compared to transwomen in the post-name change group. Findings suggest that legal name change may be an important structural intervention for low-income transwomen of color, providing increased socioeconomic stability and improved access to primary and transition-related health care</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b="1" dirty="0"/>
          </a:p>
          <a:p>
            <a:r>
              <a:rPr lang="en-US" b="1" dirty="0"/>
              <a:t>Point to make:</a:t>
            </a:r>
            <a:r>
              <a:rPr lang="en-US" b="1" baseline="0" dirty="0"/>
              <a:t> intervention not directly related to HIV or STIs, reaching across syndemic</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Findings (from abstract): </a:t>
            </a:r>
            <a:r>
              <a:rPr lang="en-US" sz="1200" kern="1200" dirty="0">
                <a:solidFill>
                  <a:schemeClr val="tx1"/>
                </a:solidFill>
                <a:effectLst/>
                <a:latin typeface="+mn-lt"/>
                <a:ea typeface="+mn-ea"/>
                <a:cs typeface="+mn-cs"/>
              </a:rPr>
              <a:t>In age-adjusted analyses, the post-name change group was significantly more likely to have a higher monthly income and stable housing than the pre-name change group. No significant differences were observed for general health care utilization; however, a significantly greater percentage of transwomen in the pre-name change group reported postponing medical care due to their gender identity. In addition, a significantly larger proportion of transwomen in the pre-name change group reported using non-prescribed hormones injected by friends and experiencing verbal harassment by family and friends compared to transwomen in the post-name change group. Findings suggest that legal name change may be an important structural intervention for low-income transwomen of color, providing increased socioeconomic stability and improved access to primary and transition-related health care. </a:t>
            </a:r>
            <a:endParaRPr lang="en-US" dirty="0"/>
          </a:p>
          <a:p>
            <a:endParaRPr lang="en-US" b="1" dirty="0"/>
          </a:p>
        </p:txBody>
      </p:sp>
      <p:sp>
        <p:nvSpPr>
          <p:cNvPr id="4" name="Slide Number Placeholder 3"/>
          <p:cNvSpPr>
            <a:spLocks noGrp="1"/>
          </p:cNvSpPr>
          <p:nvPr>
            <p:ph type="sldNum" sz="quarter" idx="10"/>
          </p:nvPr>
        </p:nvSpPr>
        <p:spPr/>
        <p:txBody>
          <a:bodyPr/>
          <a:lstStyle/>
          <a:p>
            <a:fld id="{06863815-8044-4B74-B83A-E76862C4C000}" type="slidenum">
              <a:rPr lang="en-US" smtClean="0"/>
              <a:t>16</a:t>
            </a:fld>
            <a:endParaRPr lang="en-US" dirty="0"/>
          </a:p>
        </p:txBody>
      </p:sp>
    </p:spTree>
    <p:extLst>
      <p:ext uri="{BB962C8B-B14F-4D97-AF65-F5344CB8AC3E}">
        <p14:creationId xmlns:p14="http://schemas.microsoft.com/office/powerpoint/2010/main" val="2087849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113" y="1843805"/>
            <a:ext cx="8105775" cy="2662481"/>
          </a:xfrm>
          <a:prstGeom prst="rect">
            <a:avLst/>
          </a:prstGeom>
        </p:spPr>
      </p:pic>
      <p:grpSp>
        <p:nvGrpSpPr>
          <p:cNvPr id="4" name="Group 3"/>
          <p:cNvGrpSpPr/>
          <p:nvPr userDrawn="1"/>
        </p:nvGrpSpPr>
        <p:grpSpPr>
          <a:xfrm>
            <a:off x="1647825" y="6035773"/>
            <a:ext cx="7727992" cy="454358"/>
            <a:chOff x="1647825" y="6035773"/>
            <a:chExt cx="7727992" cy="454358"/>
          </a:xfrm>
        </p:grpSpPr>
        <p:sp>
          <p:nvSpPr>
            <p:cNvPr id="2" name="TextBox 1"/>
            <p:cNvSpPr txBox="1"/>
            <p:nvPr userDrawn="1"/>
          </p:nvSpPr>
          <p:spPr>
            <a:xfrm>
              <a:off x="2108242" y="6077480"/>
              <a:ext cx="7267575" cy="369332"/>
            </a:xfrm>
            <a:prstGeom prst="rect">
              <a:avLst/>
            </a:prstGeom>
            <a:noFill/>
          </p:spPr>
          <p:txBody>
            <a:bodyPr wrap="square" rtlCol="0">
              <a:spAutoFit/>
            </a:bodyPr>
            <a:lstStyle/>
            <a:p>
              <a:pPr algn="l"/>
              <a:r>
                <a:rPr lang="fr-CH" sz="18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8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7825" y="6035773"/>
              <a:ext cx="460417" cy="454358"/>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62844" y="1600201"/>
            <a:ext cx="8018313"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47" y="6359567"/>
            <a:ext cx="1066968" cy="354242"/>
          </a:xfrm>
          <a:prstGeom prst="rect">
            <a:avLst/>
          </a:prstGeom>
        </p:spPr>
      </p:pic>
      <p:grpSp>
        <p:nvGrpSpPr>
          <p:cNvPr id="4" name="Group 3"/>
          <p:cNvGrpSpPr/>
          <p:nvPr userDrawn="1"/>
        </p:nvGrpSpPr>
        <p:grpSpPr>
          <a:xfrm>
            <a:off x="562844" y="6370078"/>
            <a:ext cx="6789798" cy="333221"/>
            <a:chOff x="562844" y="6370078"/>
            <a:chExt cx="6789798" cy="333221"/>
          </a:xfrm>
        </p:grpSpPr>
        <p:sp>
          <p:nvSpPr>
            <p:cNvPr id="8" name="TextBox 7"/>
            <p:cNvSpPr txBox="1"/>
            <p:nvPr userDrawn="1"/>
          </p:nvSpPr>
          <p:spPr>
            <a:xfrm>
              <a:off x="844967" y="6382800"/>
              <a:ext cx="6507675"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0078"/>
              <a:ext cx="337665" cy="333221"/>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3298" y="6356704"/>
            <a:ext cx="1078471" cy="358060"/>
          </a:xfrm>
          <a:prstGeom prst="rect">
            <a:avLst/>
          </a:prstGeom>
        </p:spPr>
      </p:pic>
      <p:grpSp>
        <p:nvGrpSpPr>
          <p:cNvPr id="4" name="Group 3"/>
          <p:cNvGrpSpPr/>
          <p:nvPr userDrawn="1"/>
        </p:nvGrpSpPr>
        <p:grpSpPr>
          <a:xfrm>
            <a:off x="446359" y="6369124"/>
            <a:ext cx="6919640" cy="333221"/>
            <a:chOff x="446359" y="6369124"/>
            <a:chExt cx="6919640" cy="333221"/>
          </a:xfrm>
        </p:grpSpPr>
        <p:sp>
          <p:nvSpPr>
            <p:cNvPr id="7" name="TextBox 6"/>
            <p:cNvSpPr txBox="1"/>
            <p:nvPr userDrawn="1"/>
          </p:nvSpPr>
          <p:spPr>
            <a:xfrm>
              <a:off x="728482" y="6381846"/>
              <a:ext cx="6637517"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359" y="6369124"/>
              <a:ext cx="337665" cy="333221"/>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346449"/>
            <a:ext cx="9144000" cy="1802631"/>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243608" y="4797152"/>
            <a:ext cx="6656784" cy="115212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5" name="Rectangle 4"/>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7149944" y="6505599"/>
            <a:ext cx="1886552" cy="292388"/>
          </a:xfrm>
          <a:prstGeom prst="rect">
            <a:avLst/>
          </a:prstGeom>
          <a:noFill/>
        </p:spPr>
        <p:txBody>
          <a:bodyPr wrap="square" rtlCol="0">
            <a:spAutoFit/>
          </a:bodyPr>
          <a:lstStyle/>
          <a:p>
            <a:pPr algn="r"/>
            <a:r>
              <a:rPr lang="fr-CH" sz="1300" dirty="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grpSp>
        <p:nvGrpSpPr>
          <p:cNvPr id="8" name="Group 7"/>
          <p:cNvGrpSpPr>
            <a:grpSpLocks noChangeAspect="1"/>
          </p:cNvGrpSpPr>
          <p:nvPr userDrawn="1"/>
        </p:nvGrpSpPr>
        <p:grpSpPr>
          <a:xfrm>
            <a:off x="358011" y="-59234"/>
            <a:ext cx="4358005" cy="2189357"/>
            <a:chOff x="213995" y="-59234"/>
            <a:chExt cx="3145852" cy="158040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7951" t="8841" r="30312" b="13250"/>
            <a:stretch/>
          </p:blipFill>
          <p:spPr>
            <a:xfrm>
              <a:off x="213995" y="260456"/>
              <a:ext cx="943200" cy="9432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8307" y="-59234"/>
              <a:ext cx="2011540" cy="1580400"/>
            </a:xfrm>
            <a:prstGeom prst="rect">
              <a:avLst/>
            </a:prstGeom>
          </p:spPr>
        </p:pic>
      </p:grpSp>
    </p:spTree>
    <p:extLst>
      <p:ext uri="{BB962C8B-B14F-4D97-AF65-F5344CB8AC3E}">
        <p14:creationId xmlns:p14="http://schemas.microsoft.com/office/powerpoint/2010/main" val="1556364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7149944" y="6505599"/>
            <a:ext cx="1886552" cy="292388"/>
          </a:xfrm>
          <a:prstGeom prst="rect">
            <a:avLst/>
          </a:prstGeom>
          <a:noFill/>
        </p:spPr>
        <p:txBody>
          <a:bodyPr wrap="square" rtlCol="0">
            <a:spAutoFit/>
          </a:bodyPr>
          <a:lstStyle/>
          <a:p>
            <a:pPr algn="r"/>
            <a:r>
              <a:rPr lang="fr-CH" sz="1300" dirty="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107504" y="6505599"/>
            <a:ext cx="806631" cy="292388"/>
          </a:xfrm>
          <a:prstGeom prst="rect">
            <a:avLst/>
          </a:prstGeom>
          <a:noFill/>
        </p:spPr>
        <p:txBody>
          <a:bodyPr wrap="none" rtlCol="0">
            <a:spAutoFit/>
          </a:bodyPr>
          <a:lstStyle/>
          <a:p>
            <a:r>
              <a:rPr lang="en-GB" sz="1300" dirty="0">
                <a:solidFill>
                  <a:schemeClr val="bg1"/>
                </a:solidFill>
                <a:latin typeface="Arial" panose="020B0604020202020204" pitchFamily="34" charset="0"/>
                <a:cs typeface="Arial" panose="020B0604020202020204" pitchFamily="34" charset="0"/>
              </a:rPr>
              <a:t>Slide </a:t>
            </a:r>
            <a:fld id="{43C2CE49-570C-4EA1-8A1F-78A2617808C3}" type="slidenum">
              <a:rPr lang="en-GB" sz="1300" smtClean="0">
                <a:solidFill>
                  <a:schemeClr val="bg1"/>
                </a:solidFill>
                <a:latin typeface="Arial" panose="020B0604020202020204" pitchFamily="34" charset="0"/>
                <a:cs typeface="Arial" panose="020B0604020202020204" pitchFamily="34" charset="0"/>
              </a:rPr>
              <a:t>‹#›</a:t>
            </a:fld>
            <a:endParaRPr lang="en-GB" sz="1300" dirty="0">
              <a:solidFill>
                <a:schemeClr val="bg1"/>
              </a:solidFill>
              <a:latin typeface="Arial" panose="020B0604020202020204" pitchFamily="34" charset="0"/>
              <a:cs typeface="Arial" panose="020B0604020202020204" pitchFamily="34" charset="0"/>
            </a:endParaRPr>
          </a:p>
        </p:txBody>
      </p:sp>
      <p:grpSp>
        <p:nvGrpSpPr>
          <p:cNvPr id="4" name="Group 3"/>
          <p:cNvGrpSpPr>
            <a:grpSpLocks noChangeAspect="1"/>
          </p:cNvGrpSpPr>
          <p:nvPr userDrawn="1"/>
        </p:nvGrpSpPr>
        <p:grpSpPr>
          <a:xfrm>
            <a:off x="213995" y="-59233"/>
            <a:ext cx="2160000" cy="1085132"/>
            <a:chOff x="213995" y="-59234"/>
            <a:chExt cx="3145852" cy="158040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7951" t="8841" r="30312" b="13250"/>
            <a:stretch/>
          </p:blipFill>
          <p:spPr>
            <a:xfrm>
              <a:off x="213995" y="260456"/>
              <a:ext cx="943200" cy="9432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8307" y="-59234"/>
              <a:ext cx="2011540" cy="1580400"/>
            </a:xfrm>
            <a:prstGeom prst="rect">
              <a:avLst/>
            </a:prstGeom>
          </p:spPr>
        </p:pic>
      </p:grpSp>
      <p:sp>
        <p:nvSpPr>
          <p:cNvPr id="16" name="Title 1"/>
          <p:cNvSpPr>
            <a:spLocks noGrp="1"/>
          </p:cNvSpPr>
          <p:nvPr>
            <p:ph type="title"/>
          </p:nvPr>
        </p:nvSpPr>
        <p:spPr>
          <a:xfrm>
            <a:off x="2505216" y="0"/>
            <a:ext cx="6638782" cy="864000"/>
          </a:xfrm>
        </p:spPr>
        <p:txBody>
          <a:bodyPr anchor="t">
            <a:normAutofit/>
          </a:bodyPr>
          <a:lstStyle>
            <a:lvl1pPr algn="l">
              <a:defRPr sz="2700" b="1">
                <a:solidFill>
                  <a:schemeClr val="tx1"/>
                </a:solidFill>
              </a:defRPr>
            </a:lvl1pPr>
          </a:lstStyle>
          <a:p>
            <a:endParaRPr lang="en-GB" dirty="0"/>
          </a:p>
        </p:txBody>
      </p:sp>
      <p:sp>
        <p:nvSpPr>
          <p:cNvPr id="17" name="Content Placeholder 1"/>
          <p:cNvSpPr>
            <a:spLocks noGrp="1"/>
          </p:cNvSpPr>
          <p:nvPr>
            <p:ph idx="1" hasCustomPrompt="1"/>
          </p:nvPr>
        </p:nvSpPr>
        <p:spPr>
          <a:xfrm>
            <a:off x="0" y="1268761"/>
            <a:ext cx="9143998" cy="5112568"/>
          </a:xfrm>
        </p:spPr>
        <p:txBody>
          <a:bodyPr>
            <a:normAutofit/>
          </a:bodyPr>
          <a:lstStyle>
            <a:lvl1pPr>
              <a:defRPr sz="2400"/>
            </a:lvl1pPr>
          </a:lstStyle>
          <a:p>
            <a:r>
              <a:rPr lang="en-GB" dirty="0"/>
              <a:t>Content</a:t>
            </a:r>
          </a:p>
        </p:txBody>
      </p:sp>
    </p:spTree>
    <p:extLst>
      <p:ext uri="{BB962C8B-B14F-4D97-AF65-F5344CB8AC3E}">
        <p14:creationId xmlns:p14="http://schemas.microsoft.com/office/powerpoint/2010/main" val="135613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defRPr>
                <a:solidFill>
                  <a:srgbClr val="0099D2"/>
                </a:solidFill>
                <a:latin typeface="Raleway" panose="020B0503030101060003"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rgbClr val="ED1C24"/>
                </a:solidFill>
                <a:latin typeface="Raleway" panose="020B05030301010600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588" y="343814"/>
            <a:ext cx="4112824" cy="1350927"/>
          </a:xfrm>
          <a:prstGeom prst="rect">
            <a:avLst/>
          </a:prstGeom>
        </p:spPr>
      </p:pic>
      <p:grpSp>
        <p:nvGrpSpPr>
          <p:cNvPr id="4" name="Group 3"/>
          <p:cNvGrpSpPr/>
          <p:nvPr userDrawn="1"/>
        </p:nvGrpSpPr>
        <p:grpSpPr>
          <a:xfrm>
            <a:off x="2186377" y="6447071"/>
            <a:ext cx="6551223" cy="333673"/>
            <a:chOff x="3209637" y="6447071"/>
            <a:chExt cx="6551223" cy="333673"/>
          </a:xfrm>
        </p:grpSpPr>
        <p:sp>
          <p:nvSpPr>
            <p:cNvPr id="10" name="TextBox 9"/>
            <p:cNvSpPr txBox="1"/>
            <p:nvPr userDrawn="1"/>
          </p:nvSpPr>
          <p:spPr>
            <a:xfrm>
              <a:off x="3491760" y="6447071"/>
              <a:ext cx="626910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a:t>
              </a:r>
              <a:r>
                <a:rPr lang="fr-CH" sz="1400" baseline="0" dirty="0">
                  <a:solidFill>
                    <a:srgbClr val="ED1C24"/>
                  </a:solidFill>
                  <a:latin typeface="Roboto" panose="02000000000000000000" pitchFamily="2" charset="0"/>
                  <a:ea typeface="Roboto" panose="02000000000000000000" pitchFamily="2" charset="0"/>
                  <a:cs typeface="Roboto" panose="02000000000000000000" pitchFamily="2" charset="0"/>
                </a:rPr>
                <a:t>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9637" y="6447523"/>
              <a:ext cx="337665" cy="333221"/>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860" y="274639"/>
            <a:ext cx="8018280"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a:xfrm>
            <a:off x="562860" y="1600201"/>
            <a:ext cx="8018280" cy="4525963"/>
          </a:xfrm>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3"/>
            <a:ext cx="1078471" cy="358060"/>
          </a:xfrm>
          <a:prstGeom prst="rect">
            <a:avLst/>
          </a:prstGeom>
        </p:spPr>
      </p:pic>
      <p:grpSp>
        <p:nvGrpSpPr>
          <p:cNvPr id="4" name="Group 3"/>
          <p:cNvGrpSpPr/>
          <p:nvPr userDrawn="1"/>
        </p:nvGrpSpPr>
        <p:grpSpPr>
          <a:xfrm>
            <a:off x="562860" y="6372783"/>
            <a:ext cx="6999083" cy="333221"/>
            <a:chOff x="562860" y="6372783"/>
            <a:chExt cx="6999083" cy="333221"/>
          </a:xfrm>
        </p:grpSpPr>
        <p:sp>
          <p:nvSpPr>
            <p:cNvPr id="7" name="TextBox 6"/>
            <p:cNvSpPr txBox="1"/>
            <p:nvPr userDrawn="1"/>
          </p:nvSpPr>
          <p:spPr>
            <a:xfrm>
              <a:off x="844984" y="6385505"/>
              <a:ext cx="6716959" cy="307777"/>
            </a:xfrm>
            <a:prstGeom prst="rect">
              <a:avLst/>
            </a:prstGeom>
            <a:noFill/>
          </p:spPr>
          <p:txBody>
            <a:bodyPr wrap="square" rtlCol="0">
              <a:spAutoFit/>
            </a:bodyPr>
            <a:lstStyle/>
            <a:p>
              <a:pPr algn="l"/>
              <a:r>
                <a:rPr lang="fr-CH" sz="1400" dirty="0">
                  <a:solidFill>
                    <a:srgbClr val="FF0000"/>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60" y="6372783"/>
              <a:ext cx="337665" cy="333221"/>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6901"/>
            <a:ext cx="7772400" cy="1362075"/>
          </a:xfrm>
        </p:spPr>
        <p:txBody>
          <a:bodyPr anchor="t"/>
          <a:lstStyle>
            <a:lvl1pPr algn="l">
              <a:defRPr sz="4000" b="1" cap="all">
                <a:solidFill>
                  <a:srgbClr val="0099D2"/>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rgbClr val="ED1C24"/>
                </a:solidFill>
                <a:latin typeface="Raleway" panose="020B05030301010600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4" name="Group 3"/>
          <p:cNvGrpSpPr/>
          <p:nvPr userDrawn="1"/>
        </p:nvGrpSpPr>
        <p:grpSpPr>
          <a:xfrm>
            <a:off x="685800" y="6369124"/>
            <a:ext cx="6948714" cy="333221"/>
            <a:chOff x="685800" y="6369124"/>
            <a:chExt cx="6948714" cy="333221"/>
          </a:xfrm>
        </p:grpSpPr>
        <p:sp>
          <p:nvSpPr>
            <p:cNvPr id="10" name="TextBox 9"/>
            <p:cNvSpPr txBox="1"/>
            <p:nvPr userDrawn="1"/>
          </p:nvSpPr>
          <p:spPr>
            <a:xfrm>
              <a:off x="967924" y="6381846"/>
              <a:ext cx="666659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6369124"/>
              <a:ext cx="337665" cy="333221"/>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2897" y="274639"/>
            <a:ext cx="8298205"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sz="half" idx="1"/>
          </p:nvPr>
        </p:nvSpPr>
        <p:spPr>
          <a:xfrm>
            <a:off x="422897" y="1600201"/>
            <a:ext cx="3836708"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2502" y="1600201"/>
            <a:ext cx="4038600" cy="4525963"/>
          </a:xfrm>
        </p:spPr>
        <p:txBody>
          <a:bodyPr/>
          <a:lstStyle>
            <a:lvl1pPr>
              <a:defRPr sz="2800">
                <a:latin typeface="Raleway" panose="020B0503030101060003" pitchFamily="34" charset="0"/>
              </a:defRPr>
            </a:lvl1pPr>
            <a:lvl2pPr>
              <a:defRPr sz="2400">
                <a:latin typeface="Raleway" panose="020B0503030101060003" pitchFamily="34" charset="0"/>
              </a:defRPr>
            </a:lvl2pPr>
            <a:lvl3pPr>
              <a:defRPr sz="2000">
                <a:latin typeface="Raleway" panose="020B0503030101060003" pitchFamily="34" charset="0"/>
              </a:defRPr>
            </a:lvl3pPr>
            <a:lvl4pPr>
              <a:defRPr sz="1800">
                <a:latin typeface="Raleway" panose="020B0503030101060003" pitchFamily="34" charset="0"/>
              </a:defRPr>
            </a:lvl4pPr>
            <a:lvl5pPr>
              <a:defRPr sz="1800">
                <a:latin typeface="Raleway" panose="020B0503030101060003"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422897" y="6369124"/>
            <a:ext cx="7269674" cy="333221"/>
            <a:chOff x="422897" y="6369124"/>
            <a:chExt cx="7269674" cy="333221"/>
          </a:xfrm>
        </p:grpSpPr>
        <p:sp>
          <p:nvSpPr>
            <p:cNvPr id="9" name="TextBox 8"/>
            <p:cNvSpPr txBox="1"/>
            <p:nvPr userDrawn="1"/>
          </p:nvSpPr>
          <p:spPr>
            <a:xfrm>
              <a:off x="705021" y="6381846"/>
              <a:ext cx="698755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897" y="6369124"/>
              <a:ext cx="337665" cy="333221"/>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type="body" idx="1"/>
          </p:nvPr>
        </p:nvSpPr>
        <p:spPr>
          <a:xfrm>
            <a:off x="568241" y="1535113"/>
            <a:ext cx="383829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68241" y="2174875"/>
            <a:ext cx="38382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3938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393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7" name="Group 6"/>
          <p:cNvGrpSpPr/>
          <p:nvPr userDrawn="1"/>
        </p:nvGrpSpPr>
        <p:grpSpPr>
          <a:xfrm>
            <a:off x="562844" y="6372781"/>
            <a:ext cx="7107956" cy="333221"/>
            <a:chOff x="562844" y="6372781"/>
            <a:chExt cx="7107956" cy="333221"/>
          </a:xfrm>
        </p:grpSpPr>
        <p:sp>
          <p:nvSpPr>
            <p:cNvPr id="12" name="TextBox 11"/>
            <p:cNvSpPr txBox="1"/>
            <p:nvPr userDrawn="1"/>
          </p:nvSpPr>
          <p:spPr>
            <a:xfrm>
              <a:off x="844968" y="6385503"/>
              <a:ext cx="6825832"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844" y="6372781"/>
              <a:ext cx="337665" cy="333221"/>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2844" y="274639"/>
            <a:ext cx="8018313" cy="1143000"/>
          </a:xfrm>
        </p:spPr>
        <p:txBody>
          <a:bodyPr>
            <a:normAutofit/>
          </a:bodyPr>
          <a:lstStyle>
            <a:lvl1pPr>
              <a:defRPr sz="4000" b="1">
                <a:solidFill>
                  <a:srgbClr val="0099D2"/>
                </a:solidFill>
                <a:latin typeface="Raleway" panose="020B0503030101060003" pitchFamily="34"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60361"/>
            <a:ext cx="1078471" cy="358060"/>
          </a:xfrm>
          <a:prstGeom prst="rect">
            <a:avLst/>
          </a:prstGeom>
        </p:spPr>
      </p:pic>
      <p:grpSp>
        <p:nvGrpSpPr>
          <p:cNvPr id="3" name="Group 2"/>
          <p:cNvGrpSpPr/>
          <p:nvPr userDrawn="1"/>
        </p:nvGrpSpPr>
        <p:grpSpPr>
          <a:xfrm>
            <a:off x="510887" y="6372781"/>
            <a:ext cx="7130884" cy="333221"/>
            <a:chOff x="510887" y="6372781"/>
            <a:chExt cx="7130884" cy="333221"/>
          </a:xfrm>
        </p:grpSpPr>
        <p:sp>
          <p:nvSpPr>
            <p:cNvPr id="9" name="TextBox 8"/>
            <p:cNvSpPr txBox="1"/>
            <p:nvPr userDrawn="1"/>
          </p:nvSpPr>
          <p:spPr>
            <a:xfrm>
              <a:off x="793011" y="6385503"/>
              <a:ext cx="6848760"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87" y="6372781"/>
              <a:ext cx="337665" cy="333221"/>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7973" y="273049"/>
            <a:ext cx="2797026" cy="1162051"/>
          </a:xfrm>
        </p:spPr>
        <p:txBody>
          <a:bodyPr anchor="b"/>
          <a:lstStyle>
            <a:lvl1pPr algn="l">
              <a:defRPr sz="2000" b="1">
                <a:solidFill>
                  <a:srgbClr val="0099D2"/>
                </a:solidFill>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a:xfrm>
            <a:off x="3504503" y="273052"/>
            <a:ext cx="5111750" cy="5853113"/>
          </a:xfrm>
        </p:spPr>
        <p:txBody>
          <a:bodyPr/>
          <a:lstStyle>
            <a:lvl1pPr>
              <a:defRPr sz="3200">
                <a:latin typeface="Raleway" panose="020B0503030101060003" pitchFamily="34" charset="0"/>
              </a:defRPr>
            </a:lvl1pPr>
            <a:lvl2pPr>
              <a:defRPr sz="2800">
                <a:latin typeface="Raleway" panose="020B0503030101060003" pitchFamily="34" charset="0"/>
              </a:defRPr>
            </a:lvl2pPr>
            <a:lvl3pPr>
              <a:defRPr sz="2400">
                <a:latin typeface="Raleway" panose="020B0503030101060003" pitchFamily="34" charset="0"/>
              </a:defRPr>
            </a:lvl3pPr>
            <a:lvl4pPr>
              <a:defRPr sz="2000">
                <a:latin typeface="Raleway" panose="020B0503030101060003" pitchFamily="34" charset="0"/>
              </a:defRPr>
            </a:lvl4pPr>
            <a:lvl5pPr>
              <a:defRPr sz="2000">
                <a:latin typeface="Raleway" panose="020B0503030101060003"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7973" y="1435102"/>
            <a:ext cx="2797026" cy="46910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563366" y="6369124"/>
            <a:ext cx="7129204" cy="333221"/>
            <a:chOff x="563366" y="6369124"/>
            <a:chExt cx="7129204" cy="333221"/>
          </a:xfrm>
        </p:grpSpPr>
        <p:sp>
          <p:nvSpPr>
            <p:cNvPr id="11" name="TextBox 10"/>
            <p:cNvSpPr txBox="1"/>
            <p:nvPr userDrawn="1"/>
          </p:nvSpPr>
          <p:spPr>
            <a:xfrm>
              <a:off x="845489" y="6381846"/>
              <a:ext cx="6847081"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3366" y="6369124"/>
              <a:ext cx="337665" cy="333221"/>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9"/>
          </a:xfrm>
        </p:spPr>
        <p:txBody>
          <a:bodyPr anchor="b"/>
          <a:lstStyle>
            <a:lvl1pPr algn="l">
              <a:defRPr sz="2000" b="1">
                <a:solidFill>
                  <a:srgbClr val="0099D2"/>
                </a:solidFill>
                <a:latin typeface="Raleway" panose="020B0503030101060003" pitchFamily="34" charset="0"/>
              </a:defRPr>
            </a:lvl1pPr>
          </a:lstStyle>
          <a:p>
            <a:r>
              <a:rPr lang="en-US" dirty="0"/>
              <a:t>Click to edit Master title style</a:t>
            </a:r>
          </a:p>
        </p:txBody>
      </p:sp>
      <p:sp>
        <p:nvSpPr>
          <p:cNvPr id="3" name="Picture Placeholder 2"/>
          <p:cNvSpPr>
            <a:spLocks noGrp="1"/>
          </p:cNvSpPr>
          <p:nvPr>
            <p:ph type="pic" idx="1"/>
          </p:nvPr>
        </p:nvSpPr>
        <p:spPr>
          <a:xfrm>
            <a:off x="1828800" y="612775"/>
            <a:ext cx="5486400" cy="4114800"/>
          </a:xfrm>
        </p:spPr>
        <p:txBody>
          <a:bodyPr/>
          <a:lstStyle>
            <a:lvl1pPr marL="0" indent="0">
              <a:buNone/>
              <a:defRPr sz="3200">
                <a:latin typeface="Raleway" panose="020B05030301010600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28800" y="5367338"/>
            <a:ext cx="5486400" cy="804863"/>
          </a:xfrm>
        </p:spPr>
        <p:txBody>
          <a:bodyPr/>
          <a:lstStyle>
            <a:lvl1pPr marL="0" indent="0">
              <a:buNone/>
              <a:defRPr sz="1400">
                <a:latin typeface="Raleway" panose="020B05030301010600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6296" y="6356704"/>
            <a:ext cx="1078471" cy="358060"/>
          </a:xfrm>
          <a:prstGeom prst="rect">
            <a:avLst/>
          </a:prstGeom>
        </p:spPr>
      </p:pic>
      <p:grpSp>
        <p:nvGrpSpPr>
          <p:cNvPr id="5" name="Group 4"/>
          <p:cNvGrpSpPr/>
          <p:nvPr userDrawn="1"/>
        </p:nvGrpSpPr>
        <p:grpSpPr>
          <a:xfrm>
            <a:off x="866487" y="6369124"/>
            <a:ext cx="6251203" cy="333221"/>
            <a:chOff x="866487" y="6369124"/>
            <a:chExt cx="6251203" cy="333221"/>
          </a:xfrm>
        </p:grpSpPr>
        <p:sp>
          <p:nvSpPr>
            <p:cNvPr id="11" name="TextBox 10"/>
            <p:cNvSpPr txBox="1"/>
            <p:nvPr userDrawn="1"/>
          </p:nvSpPr>
          <p:spPr>
            <a:xfrm>
              <a:off x="1148611" y="6381846"/>
              <a:ext cx="5969079" cy="307777"/>
            </a:xfrm>
            <a:prstGeom prst="rect">
              <a:avLst/>
            </a:prstGeom>
            <a:noFill/>
          </p:spPr>
          <p:txBody>
            <a:bodyPr wrap="square" rtlCol="0">
              <a:spAutoFit/>
            </a:bodyPr>
            <a:lstStyle/>
            <a:p>
              <a:pPr algn="l"/>
              <a:r>
                <a:rPr lang="fr-CH" sz="1400" dirty="0">
                  <a:solidFill>
                    <a:srgbClr val="ED1C24"/>
                  </a:solidFill>
                  <a:latin typeface="Roboto" panose="02000000000000000000" pitchFamily="2" charset="0"/>
                  <a:ea typeface="Roboto" panose="02000000000000000000" pitchFamily="2" charset="0"/>
                  <a:cs typeface="Roboto" panose="02000000000000000000" pitchFamily="2" charset="0"/>
                </a:rPr>
                <a:t>#AIDS2018 | @AIDS_conference </a:t>
              </a:r>
              <a:r>
                <a:rPr lang="en-US" sz="1400" kern="1200" dirty="0">
                  <a:solidFill>
                    <a:srgbClr val="ED1C24"/>
                  </a:solidFill>
                  <a:latin typeface="Roboto" panose="02000000000000000000" pitchFamily="2" charset="0"/>
                  <a:ea typeface="Roboto" panose="02000000000000000000" pitchFamily="2" charset="0"/>
                  <a:cs typeface="Roboto" panose="02000000000000000000" pitchFamily="2" charset="0"/>
                </a:rPr>
                <a:t>| www.aids2018.org</a:t>
              </a:r>
              <a:endParaRPr lang="en-US" sz="1400" dirty="0">
                <a:solidFill>
                  <a:srgbClr val="ED1C24"/>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487" y="6369124"/>
              <a:ext cx="337665" cy="333221"/>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xStyles>
    <p:titleStyle>
      <a:lvl1pPr algn="ctr" defTabSz="457200" rtl="0" eaLnBrk="1" latinLnBrk="0" hangingPunct="1">
        <a:spcBef>
          <a:spcPct val="0"/>
        </a:spcBef>
        <a:buNone/>
        <a:defRPr sz="4000" b="1" kern="1200">
          <a:solidFill>
            <a:srgbClr val="0099D2"/>
          </a:solidFill>
          <a:latin typeface="Raleway" panose="020B0503030101060003"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9632" y="188640"/>
            <a:ext cx="7427168"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30402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3.em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ubtitle 1"/>
          <p:cNvSpPr>
            <a:spLocks noGrp="1"/>
          </p:cNvSpPr>
          <p:nvPr>
            <p:ph type="subTitle" idx="1"/>
          </p:nvPr>
        </p:nvSpPr>
        <p:spPr>
          <a:xfrm>
            <a:off x="1243608" y="4986670"/>
            <a:ext cx="6656784" cy="962610"/>
          </a:xfrm>
        </p:spPr>
        <p:txBody>
          <a:bodyPr>
            <a:normAutofit/>
          </a:bodyPr>
          <a:lstStyle/>
          <a:p>
            <a:r>
              <a:rPr lang="en-GB" sz="2400" dirty="0">
                <a:solidFill>
                  <a:schemeClr val="tx1"/>
                </a:solidFill>
              </a:rPr>
              <a:t>Tonia Poteat, PhD, MPH, PA-C</a:t>
            </a:r>
          </a:p>
          <a:p>
            <a:r>
              <a:rPr lang="en-GB" sz="2400" dirty="0">
                <a:solidFill>
                  <a:schemeClr val="tx1"/>
                </a:solidFill>
              </a:rPr>
              <a:t>21 July 2018</a:t>
            </a:r>
          </a:p>
        </p:txBody>
      </p:sp>
      <p:sp>
        <p:nvSpPr>
          <p:cNvPr id="3" name="Title 2"/>
          <p:cNvSpPr>
            <a:spLocks noGrp="1"/>
          </p:cNvSpPr>
          <p:nvPr>
            <p:ph type="ctrTitle"/>
          </p:nvPr>
        </p:nvSpPr>
        <p:spPr>
          <a:xfrm>
            <a:off x="0" y="2346449"/>
            <a:ext cx="9144000" cy="1994540"/>
          </a:xfrm>
        </p:spPr>
        <p:txBody>
          <a:bodyPr>
            <a:normAutofit fontScale="90000"/>
          </a:bodyPr>
          <a:lstStyle/>
          <a:p>
            <a:r>
              <a:rPr lang="en-GB" dirty="0"/>
              <a:t>STI 2018</a:t>
            </a:r>
            <a:br>
              <a:rPr lang="en-GB" dirty="0"/>
            </a:br>
            <a:r>
              <a:rPr lang="en-GB" sz="3600" i="1" dirty="0"/>
              <a:t>HIV/STIs in Transgender Populations</a:t>
            </a:r>
            <a:br>
              <a:rPr lang="en-GB" sz="3600" i="1" dirty="0"/>
            </a:br>
            <a:r>
              <a:rPr lang="en-GB" sz="3100" i="1" dirty="0"/>
              <a:t>Social, Structural, Behavioural, </a:t>
            </a:r>
            <a:br>
              <a:rPr lang="en-GB" sz="3100" i="1" dirty="0"/>
            </a:br>
            <a:r>
              <a:rPr lang="en-GB" sz="3100" i="1" dirty="0"/>
              <a:t>and Biological Factors Driving STI Epidemics</a:t>
            </a:r>
            <a:endParaRPr lang="en-GB" sz="4000" i="1" dirty="0"/>
          </a:p>
        </p:txBody>
      </p:sp>
    </p:spTree>
    <p:extLst>
      <p:ext uri="{BB962C8B-B14F-4D97-AF65-F5344CB8AC3E}">
        <p14:creationId xmlns:p14="http://schemas.microsoft.com/office/powerpoint/2010/main" val="1216439666"/>
      </p:ext>
    </p:extLst>
  </p:cSld>
  <p:clrMapOvr>
    <a:masterClrMapping/>
  </p:clrMapOvr>
  <mc:AlternateContent xmlns:mc="http://schemas.openxmlformats.org/markup-compatibility/2006" xmlns:p14="http://schemas.microsoft.com/office/powerpoint/2010/main">
    <mc:Choice Requires="p14">
      <p:transition spd="slow" p14:dur="2000" advTm="1208"/>
    </mc:Choice>
    <mc:Fallback xmlns="">
      <p:transition spd="slow" advTm="12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26FBD-16DC-4B98-A8D4-0C89582356CF}"/>
              </a:ext>
            </a:extLst>
          </p:cNvPr>
          <p:cNvSpPr>
            <a:spLocks noGrp="1"/>
          </p:cNvSpPr>
          <p:nvPr>
            <p:ph type="title"/>
          </p:nvPr>
        </p:nvSpPr>
        <p:spPr/>
        <p:txBody>
          <a:bodyPr/>
          <a:lstStyle/>
          <a:p>
            <a:r>
              <a:rPr lang="en-US" dirty="0"/>
              <a:t>HIV/STI Burden: Trans Men (TM)</a:t>
            </a:r>
          </a:p>
        </p:txBody>
      </p:sp>
      <p:sp>
        <p:nvSpPr>
          <p:cNvPr id="3" name="Content Placeholder 2">
            <a:extLst>
              <a:ext uri="{FF2B5EF4-FFF2-40B4-BE49-F238E27FC236}">
                <a16:creationId xmlns:a16="http://schemas.microsoft.com/office/drawing/2014/main" xmlns="" id="{622611F3-809E-4130-874C-92488CBB9948}"/>
              </a:ext>
            </a:extLst>
          </p:cNvPr>
          <p:cNvSpPr>
            <a:spLocks noGrp="1"/>
          </p:cNvSpPr>
          <p:nvPr>
            <p:ph idx="1"/>
          </p:nvPr>
        </p:nvSpPr>
        <p:spPr>
          <a:xfrm>
            <a:off x="562859" y="1233377"/>
            <a:ext cx="8379122" cy="5369442"/>
          </a:xfrm>
        </p:spPr>
        <p:txBody>
          <a:bodyPr>
            <a:normAutofit/>
          </a:bodyPr>
          <a:lstStyle/>
          <a:p>
            <a:pPr>
              <a:spcBef>
                <a:spcPts val="0"/>
              </a:spcBef>
              <a:spcAft>
                <a:spcPts val="600"/>
              </a:spcAft>
            </a:pPr>
            <a:r>
              <a:rPr lang="en-US" sz="2000" b="1" dirty="0">
                <a:solidFill>
                  <a:schemeClr val="tx2">
                    <a:lumMod val="50000"/>
                  </a:schemeClr>
                </a:solidFill>
              </a:rPr>
              <a:t>HIV systematic review </a:t>
            </a:r>
            <a:r>
              <a:rPr lang="en-US" sz="2000" dirty="0"/>
              <a:t>(2012-15):</a:t>
            </a:r>
            <a:r>
              <a:rPr lang="en-US" sz="2000" baseline="30000" dirty="0"/>
              <a:t>3</a:t>
            </a:r>
            <a:r>
              <a:rPr lang="en-US" sz="2000" dirty="0"/>
              <a:t> 11 studies included TM</a:t>
            </a:r>
          </a:p>
          <a:p>
            <a:pPr lvl="1">
              <a:spcBef>
                <a:spcPts val="0"/>
              </a:spcBef>
              <a:spcAft>
                <a:spcPts val="600"/>
              </a:spcAft>
            </a:pPr>
            <a:r>
              <a:rPr lang="en-US" sz="1800" dirty="0"/>
              <a:t>6 USA studies: 1 self-report (0.4%), 5 lab tested </a:t>
            </a:r>
            <a:r>
              <a:rPr lang="en-US" sz="1800" b="1" dirty="0">
                <a:solidFill>
                  <a:srgbClr val="0070C0"/>
                </a:solidFill>
              </a:rPr>
              <a:t>(0.5%-4.3%)</a:t>
            </a:r>
          </a:p>
          <a:p>
            <a:pPr lvl="1">
              <a:spcBef>
                <a:spcPts val="0"/>
              </a:spcBef>
              <a:spcAft>
                <a:spcPts val="600"/>
              </a:spcAft>
            </a:pPr>
            <a:r>
              <a:rPr lang="en-US" sz="1800" dirty="0"/>
              <a:t>5 non-USA studies: 3 self-report (0.6%-8.0%), 2 lab tested </a:t>
            </a:r>
            <a:r>
              <a:rPr lang="en-US" sz="1800" dirty="0">
                <a:solidFill>
                  <a:srgbClr val="0070C0"/>
                </a:solidFill>
              </a:rPr>
              <a:t>(</a:t>
            </a:r>
            <a:r>
              <a:rPr lang="en-US" sz="1800" b="1" dirty="0">
                <a:solidFill>
                  <a:srgbClr val="0070C0"/>
                </a:solidFill>
              </a:rPr>
              <a:t>0.0%-2.2%)</a:t>
            </a:r>
          </a:p>
          <a:p>
            <a:pPr lvl="1">
              <a:spcBef>
                <a:spcPts val="0"/>
              </a:spcBef>
              <a:spcAft>
                <a:spcPts val="600"/>
              </a:spcAft>
            </a:pPr>
            <a:r>
              <a:rPr lang="en-US" sz="1800" dirty="0"/>
              <a:t>Higher prevalence in clinic samples and those with smaller </a:t>
            </a:r>
            <a:r>
              <a:rPr lang="en-US" sz="1800" b="1" dirty="0">
                <a:solidFill>
                  <a:srgbClr val="0070C0"/>
                </a:solidFill>
              </a:rPr>
              <a:t>sample sizes</a:t>
            </a:r>
          </a:p>
          <a:p>
            <a:pPr lvl="1">
              <a:spcBef>
                <a:spcPts val="0"/>
              </a:spcBef>
              <a:spcAft>
                <a:spcPts val="600"/>
              </a:spcAft>
            </a:pPr>
            <a:r>
              <a:rPr lang="en-US" sz="1800" dirty="0"/>
              <a:t>HIV risk among TM who have sex with cisgender men </a:t>
            </a:r>
            <a:r>
              <a:rPr lang="en-US" sz="1800" b="1" dirty="0">
                <a:solidFill>
                  <a:srgbClr val="0070C0"/>
                </a:solidFill>
              </a:rPr>
              <a:t>(TMSM)</a:t>
            </a:r>
          </a:p>
          <a:p>
            <a:pPr>
              <a:spcBef>
                <a:spcPts val="1200"/>
              </a:spcBef>
              <a:spcAft>
                <a:spcPts val="600"/>
              </a:spcAft>
            </a:pPr>
            <a:r>
              <a:rPr lang="en-US" sz="2000" b="1" dirty="0">
                <a:solidFill>
                  <a:schemeClr val="tx2">
                    <a:lumMod val="50000"/>
                  </a:schemeClr>
                </a:solidFill>
              </a:rPr>
              <a:t>HIV/STI co-infection </a:t>
            </a:r>
            <a:r>
              <a:rPr lang="en-US" sz="2000" dirty="0"/>
              <a:t>systematic review (2010-15):</a:t>
            </a:r>
            <a:r>
              <a:rPr lang="en-US" sz="2000" baseline="30000" dirty="0"/>
              <a:t>6</a:t>
            </a:r>
            <a:r>
              <a:rPr lang="en-US" sz="2000" dirty="0"/>
              <a:t> 5 studies of TM</a:t>
            </a:r>
            <a:endParaRPr lang="en-US" sz="2000" baseline="30000" dirty="0"/>
          </a:p>
          <a:p>
            <a:pPr lvl="1">
              <a:spcBef>
                <a:spcPts val="0"/>
              </a:spcBef>
              <a:spcAft>
                <a:spcPts val="600"/>
              </a:spcAft>
            </a:pPr>
            <a:r>
              <a:rPr lang="en-US" sz="1800" dirty="0"/>
              <a:t>1 global study: Spain, Portugal, Latin America, and Caribbean:</a:t>
            </a:r>
            <a:r>
              <a:rPr lang="en-US" sz="1800" baseline="30000" dirty="0"/>
              <a:t>7</a:t>
            </a:r>
          </a:p>
          <a:p>
            <a:pPr lvl="2">
              <a:spcBef>
                <a:spcPts val="0"/>
              </a:spcBef>
              <a:spcAft>
                <a:spcPts val="600"/>
              </a:spcAft>
            </a:pPr>
            <a:r>
              <a:rPr lang="en-US" sz="1800" b="1" dirty="0">
                <a:solidFill>
                  <a:srgbClr val="0070C0"/>
                </a:solidFill>
              </a:rPr>
              <a:t>8% HIV+; 3.9% GC </a:t>
            </a:r>
            <a:r>
              <a:rPr lang="en-US" sz="1800" dirty="0"/>
              <a:t>(0.0% chlamydia, 0.0% syphilis): self-report</a:t>
            </a:r>
          </a:p>
          <a:p>
            <a:pPr lvl="1">
              <a:spcBef>
                <a:spcPts val="0"/>
              </a:spcBef>
              <a:spcAft>
                <a:spcPts val="600"/>
              </a:spcAft>
            </a:pPr>
            <a:r>
              <a:rPr lang="en-US" sz="1800" dirty="0"/>
              <a:t>4 US studies from urban centers in California or Massachusetts:</a:t>
            </a:r>
            <a:r>
              <a:rPr lang="en-US" sz="1800" baseline="30000" dirty="0"/>
              <a:t>8-11</a:t>
            </a:r>
            <a:r>
              <a:rPr lang="en-US" sz="1800" dirty="0"/>
              <a:t> </a:t>
            </a:r>
          </a:p>
          <a:p>
            <a:pPr lvl="2">
              <a:spcBef>
                <a:spcPts val="0"/>
              </a:spcBef>
              <a:spcAft>
                <a:spcPts val="600"/>
              </a:spcAft>
            </a:pPr>
            <a:r>
              <a:rPr lang="en-US" sz="1800" dirty="0"/>
              <a:t>HIV prevalence ranged from </a:t>
            </a:r>
            <a:r>
              <a:rPr lang="en-US" sz="1800" b="1" dirty="0">
                <a:solidFill>
                  <a:srgbClr val="0070C0"/>
                </a:solidFill>
              </a:rPr>
              <a:t>0.0%-10.1%</a:t>
            </a:r>
          </a:p>
          <a:p>
            <a:pPr lvl="2">
              <a:spcBef>
                <a:spcPts val="0"/>
              </a:spcBef>
              <a:spcAft>
                <a:spcPts val="600"/>
              </a:spcAft>
            </a:pPr>
            <a:r>
              <a:rPr lang="en-US" sz="1800" dirty="0"/>
              <a:t>Widely varied rates of STIs and small sample sizes (N=16-82)</a:t>
            </a:r>
          </a:p>
          <a:p>
            <a:pPr lvl="3">
              <a:spcBef>
                <a:spcPts val="0"/>
              </a:spcBef>
              <a:spcAft>
                <a:spcPts val="600"/>
              </a:spcAft>
            </a:pPr>
            <a:r>
              <a:rPr lang="en-US" sz="1600" u="sng" dirty="0"/>
              <a:t>Highest self-report</a:t>
            </a:r>
            <a:r>
              <a:rPr lang="en-US" sz="1600" dirty="0"/>
              <a:t>: 81% ever had an STI (N=16 venue based sampling)</a:t>
            </a:r>
          </a:p>
          <a:p>
            <a:pPr lvl="3">
              <a:spcBef>
                <a:spcPts val="0"/>
              </a:spcBef>
              <a:spcAft>
                <a:spcPts val="600"/>
              </a:spcAft>
            </a:pPr>
            <a:r>
              <a:rPr lang="en-US" sz="1600" u="sng" dirty="0"/>
              <a:t>Highest lab-tested</a:t>
            </a:r>
            <a:r>
              <a:rPr lang="en-US" sz="1600" dirty="0"/>
              <a:t>: 11.1% rectal chlamydia (N=69, retrospective chart)</a:t>
            </a:r>
          </a:p>
          <a:p>
            <a:pPr lvl="3">
              <a:spcBef>
                <a:spcPts val="0"/>
              </a:spcBef>
              <a:spcAft>
                <a:spcPts val="600"/>
              </a:spcAft>
            </a:pPr>
            <a:endParaRPr lang="en-US" sz="1400" dirty="0"/>
          </a:p>
          <a:p>
            <a:pPr>
              <a:spcBef>
                <a:spcPts val="0"/>
              </a:spcBef>
              <a:spcAft>
                <a:spcPts val="600"/>
              </a:spcAft>
            </a:pPr>
            <a:endParaRPr lang="en-US" sz="2000" dirty="0"/>
          </a:p>
        </p:txBody>
      </p:sp>
    </p:spTree>
    <p:custDataLst>
      <p:tags r:id="rId1"/>
    </p:custDataLst>
    <p:extLst>
      <p:ext uri="{BB962C8B-B14F-4D97-AF65-F5344CB8AC3E}">
        <p14:creationId xmlns:p14="http://schemas.microsoft.com/office/powerpoint/2010/main" val="3239727412"/>
      </p:ext>
    </p:extLst>
  </p:cSld>
  <p:clrMapOvr>
    <a:masterClrMapping/>
  </p:clrMapOvr>
  <mc:AlternateContent xmlns:mc="http://schemas.openxmlformats.org/markup-compatibility/2006" xmlns:p14="http://schemas.microsoft.com/office/powerpoint/2010/main">
    <mc:Choice Requires="p14">
      <p:transition spd="slow" p14:dur="2000" advTm="114670"/>
    </mc:Choice>
    <mc:Fallback xmlns="">
      <p:transition spd="slow" advTm="114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26FBD-16DC-4B98-A8D4-0C89582356CF}"/>
              </a:ext>
            </a:extLst>
          </p:cNvPr>
          <p:cNvSpPr>
            <a:spLocks noGrp="1"/>
          </p:cNvSpPr>
          <p:nvPr>
            <p:ph type="title"/>
          </p:nvPr>
        </p:nvSpPr>
        <p:spPr>
          <a:xfrm>
            <a:off x="386499" y="274639"/>
            <a:ext cx="8578392" cy="1143000"/>
          </a:xfrm>
        </p:spPr>
        <p:txBody>
          <a:bodyPr>
            <a:noAutofit/>
          </a:bodyPr>
          <a:lstStyle/>
          <a:p>
            <a:pPr algn="l"/>
            <a:r>
              <a:rPr lang="en-US" sz="3200" dirty="0"/>
              <a:t>HIV/STI Burden: Non-binary (NB) People</a:t>
            </a:r>
          </a:p>
        </p:txBody>
      </p:sp>
      <p:sp>
        <p:nvSpPr>
          <p:cNvPr id="3" name="Content Placeholder 2">
            <a:extLst>
              <a:ext uri="{FF2B5EF4-FFF2-40B4-BE49-F238E27FC236}">
                <a16:creationId xmlns:a16="http://schemas.microsoft.com/office/drawing/2014/main" xmlns="" id="{622611F3-809E-4130-874C-92488CBB9948}"/>
              </a:ext>
            </a:extLst>
          </p:cNvPr>
          <p:cNvSpPr>
            <a:spLocks noGrp="1"/>
          </p:cNvSpPr>
          <p:nvPr>
            <p:ph idx="1"/>
          </p:nvPr>
        </p:nvSpPr>
        <p:spPr>
          <a:xfrm>
            <a:off x="386499" y="1614342"/>
            <a:ext cx="3994115" cy="4525963"/>
          </a:xfrm>
        </p:spPr>
        <p:txBody>
          <a:bodyPr>
            <a:normAutofit/>
          </a:bodyPr>
          <a:lstStyle/>
          <a:p>
            <a:pPr marL="0" indent="0">
              <a:buNone/>
            </a:pPr>
            <a:r>
              <a:rPr lang="en-US" sz="2400" b="1" dirty="0">
                <a:solidFill>
                  <a:schemeClr val="tx2">
                    <a:lumMod val="50000"/>
                  </a:schemeClr>
                </a:solidFill>
              </a:rPr>
              <a:t>US Transgender Survey </a:t>
            </a:r>
            <a:r>
              <a:rPr lang="en-US" sz="2400" dirty="0"/>
              <a:t>(N=27,715):</a:t>
            </a:r>
            <a:r>
              <a:rPr lang="en-US" sz="2400" baseline="30000" dirty="0"/>
              <a:t>4</a:t>
            </a:r>
            <a:r>
              <a:rPr lang="en-US" sz="2400" dirty="0"/>
              <a:t> </a:t>
            </a:r>
          </a:p>
          <a:p>
            <a:pPr lvl="1"/>
            <a:r>
              <a:rPr lang="en-US" sz="2000" dirty="0"/>
              <a:t>35% of respondents were NB (n=9,700)</a:t>
            </a:r>
          </a:p>
          <a:p>
            <a:pPr lvl="1"/>
            <a:r>
              <a:rPr lang="en-US" sz="2000" dirty="0"/>
              <a:t>Self-reported NB HIV prevalence (overall): </a:t>
            </a:r>
            <a:r>
              <a:rPr lang="en-US" sz="2000" b="1" dirty="0">
                <a:solidFill>
                  <a:srgbClr val="0070C0"/>
                </a:solidFill>
              </a:rPr>
              <a:t>0.4%</a:t>
            </a:r>
          </a:p>
          <a:p>
            <a:pPr lvl="2"/>
            <a:r>
              <a:rPr lang="en-US" sz="1800" dirty="0"/>
              <a:t>Among female SAB: </a:t>
            </a:r>
            <a:r>
              <a:rPr lang="en-US" sz="1800" b="1" dirty="0">
                <a:solidFill>
                  <a:srgbClr val="0070C0"/>
                </a:solidFill>
              </a:rPr>
              <a:t>0.2%</a:t>
            </a:r>
          </a:p>
          <a:p>
            <a:pPr lvl="2"/>
            <a:r>
              <a:rPr lang="en-US" sz="1800" dirty="0"/>
              <a:t>Among male SAB: </a:t>
            </a:r>
            <a:r>
              <a:rPr lang="en-US" sz="1800" b="1" dirty="0">
                <a:solidFill>
                  <a:srgbClr val="0070C0"/>
                </a:solidFill>
              </a:rPr>
              <a:t>1.0%</a:t>
            </a:r>
          </a:p>
          <a:p>
            <a:pPr marL="0" indent="0" algn="ctr">
              <a:spcBef>
                <a:spcPts val="1200"/>
              </a:spcBef>
              <a:buNone/>
            </a:pPr>
            <a:r>
              <a:rPr lang="en-US" sz="2400" b="1" dirty="0">
                <a:solidFill>
                  <a:srgbClr val="0070C0"/>
                </a:solidFill>
              </a:rPr>
              <a:t>NO studies identified with STI data on NB individuals </a:t>
            </a:r>
          </a:p>
          <a:p>
            <a:endParaRPr lang="en-US" sz="2400" dirty="0"/>
          </a:p>
          <a:p>
            <a:endParaRPr lang="en-US" sz="2400" dirty="0"/>
          </a:p>
        </p:txBody>
      </p:sp>
      <p:pic>
        <p:nvPicPr>
          <p:cNvPr id="4" name="Picture 3">
            <a:extLst>
              <a:ext uri="{FF2B5EF4-FFF2-40B4-BE49-F238E27FC236}">
                <a16:creationId xmlns:a16="http://schemas.microsoft.com/office/drawing/2014/main" xmlns="" id="{8288A5F0-B9AE-4DCC-AFA0-7ED62EA36064}"/>
              </a:ext>
            </a:extLst>
          </p:cNvPr>
          <p:cNvPicPr>
            <a:picLocks noChangeAspect="1"/>
          </p:cNvPicPr>
          <p:nvPr/>
        </p:nvPicPr>
        <p:blipFill>
          <a:blip r:embed="rId2"/>
          <a:stretch>
            <a:fillRect/>
          </a:stretch>
        </p:blipFill>
        <p:spPr>
          <a:xfrm>
            <a:off x="4380614" y="1578884"/>
            <a:ext cx="4330780" cy="4228342"/>
          </a:xfrm>
          <a:prstGeom prst="rect">
            <a:avLst/>
          </a:prstGeom>
        </p:spPr>
      </p:pic>
      <p:sp>
        <p:nvSpPr>
          <p:cNvPr id="5" name="Rectangle 4">
            <a:extLst>
              <a:ext uri="{FF2B5EF4-FFF2-40B4-BE49-F238E27FC236}">
                <a16:creationId xmlns:a16="http://schemas.microsoft.com/office/drawing/2014/main" xmlns="" id="{2EB80595-BF95-4B50-A904-20E2AE90591E}"/>
              </a:ext>
            </a:extLst>
          </p:cNvPr>
          <p:cNvSpPr/>
          <p:nvPr/>
        </p:nvSpPr>
        <p:spPr>
          <a:xfrm>
            <a:off x="5901069" y="2115879"/>
            <a:ext cx="1244009" cy="2179674"/>
          </a:xfrm>
          <a:prstGeom prst="rect">
            <a:avLst/>
          </a:prstGeom>
          <a:noFill/>
          <a:ln w="38100">
            <a:solidFill>
              <a:srgbClr val="ED1C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27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70" y="274639"/>
            <a:ext cx="8166470" cy="1143000"/>
          </a:xfrm>
        </p:spPr>
        <p:txBody>
          <a:bodyPr>
            <a:normAutofit fontScale="90000"/>
          </a:bodyPr>
          <a:lstStyle/>
          <a:p>
            <a:r>
              <a:rPr lang="en-US" dirty="0"/>
              <a:t>Multilevel Drivers of HIV and STI Risk among Transgender Populations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4410875"/>
              </p:ext>
            </p:extLst>
          </p:nvPr>
        </p:nvGraphicFramePr>
        <p:xfrm>
          <a:off x="563563" y="1600200"/>
          <a:ext cx="801687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293977" y="6487318"/>
            <a:ext cx="2244507" cy="276999"/>
          </a:xfrm>
          <a:prstGeom prst="rect">
            <a:avLst/>
          </a:prstGeom>
          <a:noFill/>
        </p:spPr>
        <p:txBody>
          <a:bodyPr wrap="square" rtlCol="0">
            <a:spAutoFit/>
          </a:bodyPr>
          <a:lstStyle/>
          <a:p>
            <a:pPr algn="r"/>
            <a:r>
              <a:rPr lang="en-US" sz="1200" dirty="0">
                <a:latin typeface="Times New Roman" charset="0"/>
                <a:ea typeface="Times New Roman" charset="0"/>
                <a:cs typeface="Times New Roman" charset="0"/>
              </a:rPr>
              <a:t>Figure from Poteat et al. 2016</a:t>
            </a:r>
          </a:p>
        </p:txBody>
      </p:sp>
    </p:spTree>
    <p:extLst>
      <p:ext uri="{BB962C8B-B14F-4D97-AF65-F5344CB8AC3E}">
        <p14:creationId xmlns:p14="http://schemas.microsoft.com/office/powerpoint/2010/main" val="798404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031" y="299722"/>
            <a:ext cx="8018280" cy="1217346"/>
          </a:xfrm>
        </p:spPr>
        <p:txBody>
          <a:bodyPr>
            <a:noAutofit/>
          </a:bodyPr>
          <a:lstStyle/>
          <a:p>
            <a:r>
              <a:rPr lang="en-US" sz="3000" dirty="0"/>
              <a:t>Multilevel Drivers of HIV and STI Risk </a:t>
            </a:r>
            <a:br>
              <a:rPr lang="en-US" sz="3000" dirty="0"/>
            </a:br>
            <a:r>
              <a:rPr lang="en-US" sz="3000" dirty="0"/>
              <a:t>among Transgender Populations: </a:t>
            </a:r>
            <a:br>
              <a:rPr lang="en-US" sz="3000" dirty="0"/>
            </a:br>
            <a:r>
              <a:rPr lang="en-US" sz="3000" dirty="0">
                <a:solidFill>
                  <a:srgbClr val="7030A0"/>
                </a:solidFill>
              </a:rPr>
              <a:t>Gender Affirmation Framework</a:t>
            </a:r>
            <a:r>
              <a:rPr lang="en-US" sz="3000" baseline="30000" dirty="0">
                <a:solidFill>
                  <a:srgbClr val="7030A0"/>
                </a:solidFill>
              </a:rPr>
              <a:t>16</a:t>
            </a:r>
            <a:endParaRPr lang="en-US" sz="3000" dirty="0">
              <a:solidFill>
                <a:srgbClr val="7030A0"/>
              </a:solidFill>
            </a:endParaRPr>
          </a:p>
        </p:txBody>
      </p:sp>
      <p:sp>
        <p:nvSpPr>
          <p:cNvPr id="5" name="TextBox 4"/>
          <p:cNvSpPr txBox="1"/>
          <p:nvPr/>
        </p:nvSpPr>
        <p:spPr>
          <a:xfrm>
            <a:off x="5038795" y="6431735"/>
            <a:ext cx="2244507" cy="276999"/>
          </a:xfrm>
          <a:prstGeom prst="rect">
            <a:avLst/>
          </a:prstGeom>
          <a:noFill/>
        </p:spPr>
        <p:txBody>
          <a:bodyPr wrap="square" rtlCol="0">
            <a:spAutoFit/>
          </a:bodyPr>
          <a:lstStyle/>
          <a:p>
            <a:pPr algn="r"/>
            <a:r>
              <a:rPr lang="en-US" sz="1200" dirty="0">
                <a:latin typeface="Times New Roman" charset="0"/>
                <a:ea typeface="Times New Roman" charset="0"/>
                <a:cs typeface="Times New Roman" charset="0"/>
              </a:rPr>
              <a:t>Figure from Sevelius 2013</a:t>
            </a:r>
          </a:p>
        </p:txBody>
      </p:sp>
      <p:pic>
        <p:nvPicPr>
          <p:cNvPr id="6" name="Content Placeholder 7">
            <a:extLst>
              <a:ext uri="{FF2B5EF4-FFF2-40B4-BE49-F238E27FC236}">
                <a16:creationId xmlns:a16="http://schemas.microsoft.com/office/drawing/2014/main" xmlns="" id="{E3539388-9476-584E-9DF0-7E14CC2AC895}"/>
              </a:ext>
            </a:extLst>
          </p:cNvPr>
          <p:cNvPicPr>
            <a:picLocks noGrp="1" noChangeAspect="1"/>
          </p:cNvPicPr>
          <p:nvPr>
            <p:ph sz="half" idx="4294967295"/>
          </p:nvPr>
        </p:nvPicPr>
        <p:blipFill>
          <a:blip r:embed="rId3">
            <a:clrChange>
              <a:clrFrom>
                <a:srgbClr val="FFFFFF"/>
              </a:clrFrom>
              <a:clrTo>
                <a:srgbClr val="FFFFFF">
                  <a:alpha val="0"/>
                </a:srgbClr>
              </a:clrTo>
            </a:clrChange>
          </a:blip>
          <a:stretch>
            <a:fillRect/>
          </a:stretch>
        </p:blipFill>
        <p:spPr>
          <a:xfrm>
            <a:off x="145765" y="1812017"/>
            <a:ext cx="8789687" cy="4076740"/>
          </a:xfrm>
          <a:prstGeom prst="rect">
            <a:avLst/>
          </a:prstGeom>
        </p:spPr>
      </p:pic>
      <p:sp>
        <p:nvSpPr>
          <p:cNvPr id="7" name="TextBox 6"/>
          <p:cNvSpPr txBox="1"/>
          <p:nvPr/>
        </p:nvSpPr>
        <p:spPr>
          <a:xfrm>
            <a:off x="97540" y="1264433"/>
            <a:ext cx="2244507" cy="400110"/>
          </a:xfrm>
          <a:prstGeom prst="rect">
            <a:avLst/>
          </a:prstGeom>
          <a:noFill/>
        </p:spPr>
        <p:txBody>
          <a:bodyPr wrap="square" rtlCol="0">
            <a:spAutoFit/>
          </a:bodyPr>
          <a:lstStyle/>
          <a:p>
            <a:r>
              <a:rPr lang="en-US" sz="2000" b="1" dirty="0">
                <a:solidFill>
                  <a:schemeClr val="accent6">
                    <a:lumMod val="50000"/>
                  </a:schemeClr>
                </a:solidFill>
                <a:latin typeface="Times New Roman" charset="0"/>
                <a:ea typeface="Times New Roman" charset="0"/>
                <a:cs typeface="Times New Roman" charset="0"/>
              </a:rPr>
              <a:t>Structural </a:t>
            </a:r>
          </a:p>
        </p:txBody>
      </p:sp>
      <p:sp>
        <p:nvSpPr>
          <p:cNvPr id="8" name="TextBox 7"/>
          <p:cNvSpPr txBox="1"/>
          <p:nvPr/>
        </p:nvSpPr>
        <p:spPr>
          <a:xfrm>
            <a:off x="1124335" y="5901731"/>
            <a:ext cx="2244507" cy="400110"/>
          </a:xfrm>
          <a:prstGeom prst="rect">
            <a:avLst/>
          </a:prstGeom>
          <a:noFill/>
        </p:spPr>
        <p:txBody>
          <a:bodyPr wrap="square" rtlCol="0">
            <a:spAutoFit/>
          </a:bodyPr>
          <a:lstStyle/>
          <a:p>
            <a:r>
              <a:rPr lang="en-US" sz="2000" b="1" dirty="0">
                <a:solidFill>
                  <a:schemeClr val="accent6">
                    <a:lumMod val="50000"/>
                  </a:schemeClr>
                </a:solidFill>
                <a:latin typeface="Times New Roman" charset="0"/>
                <a:ea typeface="Times New Roman" charset="0"/>
                <a:cs typeface="Times New Roman" charset="0"/>
              </a:rPr>
              <a:t>Individual </a:t>
            </a:r>
          </a:p>
        </p:txBody>
      </p:sp>
      <p:sp>
        <p:nvSpPr>
          <p:cNvPr id="9" name="TextBox 8"/>
          <p:cNvSpPr txBox="1"/>
          <p:nvPr/>
        </p:nvSpPr>
        <p:spPr>
          <a:xfrm>
            <a:off x="5592061" y="4786805"/>
            <a:ext cx="2244507" cy="1015663"/>
          </a:xfrm>
          <a:prstGeom prst="rect">
            <a:avLst/>
          </a:prstGeom>
          <a:noFill/>
        </p:spPr>
        <p:txBody>
          <a:bodyPr wrap="square" rtlCol="0">
            <a:spAutoFit/>
          </a:bodyPr>
          <a:lstStyle/>
          <a:p>
            <a:r>
              <a:rPr lang="en-US" sz="2000" b="1" dirty="0">
                <a:solidFill>
                  <a:schemeClr val="accent6">
                    <a:lumMod val="50000"/>
                  </a:schemeClr>
                </a:solidFill>
                <a:latin typeface="Times New Roman" charset="0"/>
                <a:ea typeface="Times New Roman" charset="0"/>
                <a:cs typeface="Times New Roman" charset="0"/>
              </a:rPr>
              <a:t>Individual Interpersonal</a:t>
            </a:r>
          </a:p>
          <a:p>
            <a:r>
              <a:rPr lang="en-US" sz="2000" b="1" dirty="0">
                <a:solidFill>
                  <a:schemeClr val="accent6">
                    <a:lumMod val="50000"/>
                  </a:schemeClr>
                </a:solidFill>
                <a:latin typeface="Times New Roman" charset="0"/>
                <a:ea typeface="Times New Roman" charset="0"/>
                <a:cs typeface="Times New Roman" charset="0"/>
              </a:rPr>
              <a:t>Community </a:t>
            </a:r>
          </a:p>
        </p:txBody>
      </p:sp>
      <p:sp>
        <p:nvSpPr>
          <p:cNvPr id="10" name="TextBox 9"/>
          <p:cNvSpPr txBox="1"/>
          <p:nvPr/>
        </p:nvSpPr>
        <p:spPr>
          <a:xfrm>
            <a:off x="4147820" y="2218910"/>
            <a:ext cx="2244507" cy="400110"/>
          </a:xfrm>
          <a:prstGeom prst="rect">
            <a:avLst/>
          </a:prstGeom>
          <a:noFill/>
        </p:spPr>
        <p:txBody>
          <a:bodyPr wrap="square" rtlCol="0">
            <a:spAutoFit/>
          </a:bodyPr>
          <a:lstStyle/>
          <a:p>
            <a:r>
              <a:rPr lang="en-US" sz="2000" b="1" dirty="0">
                <a:solidFill>
                  <a:schemeClr val="accent6">
                    <a:lumMod val="50000"/>
                  </a:schemeClr>
                </a:solidFill>
                <a:latin typeface="Times New Roman" charset="0"/>
                <a:ea typeface="Times New Roman" charset="0"/>
                <a:cs typeface="Times New Roman" charset="0"/>
              </a:rPr>
              <a:t>Individual </a:t>
            </a:r>
          </a:p>
        </p:txBody>
      </p:sp>
      <p:sp>
        <p:nvSpPr>
          <p:cNvPr id="11" name="Rounded Rectangle 10"/>
          <p:cNvSpPr/>
          <p:nvPr/>
        </p:nvSpPr>
        <p:spPr>
          <a:xfrm>
            <a:off x="2841325" y="2631994"/>
            <a:ext cx="2612991" cy="2453354"/>
          </a:xfrm>
          <a:prstGeom prst="roundRect">
            <a:avLst>
              <a:gd name="adj" fmla="val 2358"/>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endParaRPr lang="en-US" sz="1400" dirty="0">
              <a:solidFill>
                <a:schemeClr val="tx1"/>
              </a:solidFill>
              <a:latin typeface="Times New Roman" charset="0"/>
              <a:ea typeface="Times New Roman" charset="0"/>
              <a:cs typeface="Times New Roman" charset="0"/>
            </a:endParaRPr>
          </a:p>
        </p:txBody>
      </p:sp>
      <p:sp>
        <p:nvSpPr>
          <p:cNvPr id="12" name="TextBox 11"/>
          <p:cNvSpPr txBox="1"/>
          <p:nvPr/>
        </p:nvSpPr>
        <p:spPr>
          <a:xfrm>
            <a:off x="7503845" y="4786805"/>
            <a:ext cx="1569352" cy="400110"/>
          </a:xfrm>
          <a:prstGeom prst="rect">
            <a:avLst/>
          </a:prstGeom>
          <a:noFill/>
        </p:spPr>
        <p:txBody>
          <a:bodyPr wrap="square" rtlCol="0">
            <a:spAutoFit/>
          </a:bodyPr>
          <a:lstStyle/>
          <a:p>
            <a:r>
              <a:rPr lang="en-US" sz="2000" b="1" dirty="0">
                <a:solidFill>
                  <a:schemeClr val="accent6">
                    <a:lumMod val="50000"/>
                  </a:schemeClr>
                </a:solidFill>
                <a:latin typeface="Times New Roman" charset="0"/>
                <a:ea typeface="Times New Roman" charset="0"/>
                <a:cs typeface="Times New Roman" charset="0"/>
              </a:rPr>
              <a:t>Individual </a:t>
            </a:r>
          </a:p>
        </p:txBody>
      </p:sp>
      <p:sp>
        <p:nvSpPr>
          <p:cNvPr id="13" name="Rounded Rectangle 12"/>
          <p:cNvSpPr/>
          <p:nvPr/>
        </p:nvSpPr>
        <p:spPr>
          <a:xfrm>
            <a:off x="97540" y="1749203"/>
            <a:ext cx="2651760" cy="2453829"/>
          </a:xfrm>
          <a:prstGeom prst="roundRect">
            <a:avLst>
              <a:gd name="adj" fmla="val 2358"/>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endParaRPr lang="en-US" sz="14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542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 y="22723"/>
            <a:ext cx="8725864" cy="1143000"/>
          </a:xfrm>
        </p:spPr>
        <p:txBody>
          <a:bodyPr anchor="t">
            <a:normAutofit/>
          </a:bodyPr>
          <a:lstStyle/>
          <a:p>
            <a:pPr algn="l"/>
            <a:r>
              <a:rPr lang="en-US" sz="2000" u="sng" dirty="0"/>
              <a:t>Studies Examining Syndemic Production in Transgender Populations</a:t>
            </a:r>
          </a:p>
        </p:txBody>
      </p:sp>
      <p:sp>
        <p:nvSpPr>
          <p:cNvPr id="5" name="TextBox 4"/>
          <p:cNvSpPr txBox="1"/>
          <p:nvPr/>
        </p:nvSpPr>
        <p:spPr>
          <a:xfrm>
            <a:off x="6177516" y="6474105"/>
            <a:ext cx="1286540" cy="276999"/>
          </a:xfrm>
          <a:prstGeom prst="rect">
            <a:avLst/>
          </a:prstGeom>
          <a:noFill/>
        </p:spPr>
        <p:txBody>
          <a:bodyPr wrap="square" rtlCol="0">
            <a:spAutoFit/>
          </a:bodyPr>
          <a:lstStyle/>
          <a:p>
            <a:pPr algn="r"/>
            <a:r>
              <a:rPr lang="en-US" sz="1200" dirty="0">
                <a:latin typeface="Times New Roman" charset="0"/>
                <a:ea typeface="Times New Roman" charset="0"/>
                <a:cs typeface="Times New Roman" charset="0"/>
              </a:rPr>
              <a:t>Poteat et al. 2016</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043"/>
          <a:stretch/>
        </p:blipFill>
        <p:spPr>
          <a:xfrm>
            <a:off x="0" y="556788"/>
            <a:ext cx="9144000" cy="5670884"/>
          </a:xfrm>
          <a:prstGeom prst="rect">
            <a:avLst/>
          </a:prstGeom>
        </p:spPr>
      </p:pic>
      <p:sp>
        <p:nvSpPr>
          <p:cNvPr id="8" name="Rounded Rectangle 7"/>
          <p:cNvSpPr/>
          <p:nvPr/>
        </p:nvSpPr>
        <p:spPr>
          <a:xfrm>
            <a:off x="1476620" y="2955850"/>
            <a:ext cx="5069305" cy="1235829"/>
          </a:xfrm>
          <a:prstGeom prst="roundRect">
            <a:avLst>
              <a:gd name="adj" fmla="val 630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sz="2000" b="1" dirty="0">
                <a:latin typeface="Raleway" panose="020B0503030101060003"/>
                <a:ea typeface="Times New Roman" charset="0"/>
                <a:cs typeface="Times New Roman" charset="0"/>
              </a:rPr>
              <a:t>Greater focus on individual behaviors versus outcomes of structural and community-level factors</a:t>
            </a:r>
          </a:p>
        </p:txBody>
      </p:sp>
      <p:sp>
        <p:nvSpPr>
          <p:cNvPr id="9" name="Rounded Rectangle 8"/>
          <p:cNvSpPr/>
          <p:nvPr/>
        </p:nvSpPr>
        <p:spPr>
          <a:xfrm>
            <a:off x="162293" y="1299411"/>
            <a:ext cx="5163686" cy="272715"/>
          </a:xfrm>
          <a:prstGeom prst="roundRect">
            <a:avLst>
              <a:gd name="adj" fmla="val 235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endParaRPr lang="en-US" sz="14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8979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Integrating Syndemics and Gender Affirmation Theories: An Example</a:t>
            </a:r>
          </a:p>
        </p:txBody>
      </p:sp>
      <p:sp>
        <p:nvSpPr>
          <p:cNvPr id="3" name="Content Placeholder 2"/>
          <p:cNvSpPr>
            <a:spLocks noGrp="1"/>
          </p:cNvSpPr>
          <p:nvPr>
            <p:ph idx="1"/>
          </p:nvPr>
        </p:nvSpPr>
        <p:spPr>
          <a:xfrm>
            <a:off x="345224" y="1520457"/>
            <a:ext cx="8453550" cy="4605708"/>
          </a:xfrm>
        </p:spPr>
        <p:txBody>
          <a:bodyPr>
            <a:normAutofit/>
          </a:bodyPr>
          <a:lstStyle/>
          <a:p>
            <a:pPr>
              <a:spcBef>
                <a:spcPts val="600"/>
              </a:spcBef>
              <a:spcAft>
                <a:spcPts val="600"/>
              </a:spcAft>
              <a:buFont typeface="Wingdings" panose="05000000000000000000" pitchFamily="2" charset="2"/>
              <a:buChar char="§"/>
            </a:pPr>
            <a:r>
              <a:rPr lang="en-US" sz="1800" dirty="0">
                <a:latin typeface="Raleway" panose="020B0503030101060003"/>
                <a:ea typeface="Times New Roman" charset="0"/>
                <a:cs typeface="Times New Roman" charset="0"/>
              </a:rPr>
              <a:t>Study examined role of syndemic conditions and social gender affirmation processes (living full-time in one’s identified gender) in potentiating sexual risk among </a:t>
            </a:r>
            <a:r>
              <a:rPr lang="en-US" sz="1800" b="1" dirty="0">
                <a:solidFill>
                  <a:srgbClr val="0070C0"/>
                </a:solidFill>
                <a:latin typeface="Raleway" panose="020B0503030101060003"/>
                <a:ea typeface="Times New Roman" charset="0"/>
                <a:cs typeface="Times New Roman" charset="0"/>
              </a:rPr>
              <a:t>TMSM adults </a:t>
            </a:r>
            <a:r>
              <a:rPr lang="en-US" sz="1800" dirty="0">
                <a:latin typeface="Raleway" panose="020B0503030101060003"/>
                <a:ea typeface="Times New Roman" charset="0"/>
                <a:cs typeface="Times New Roman" charset="0"/>
              </a:rPr>
              <a:t>(n=173) in Massachusetts</a:t>
            </a:r>
            <a:r>
              <a:rPr lang="en-US" sz="1800" baseline="30000" dirty="0">
                <a:latin typeface="Raleway" panose="020B0503030101060003"/>
                <a:ea typeface="Times New Roman" charset="0"/>
                <a:cs typeface="Times New Roman" charset="0"/>
              </a:rPr>
              <a:t>17</a:t>
            </a:r>
            <a:r>
              <a:rPr lang="en-US" sz="1800" dirty="0">
                <a:latin typeface="Raleway" panose="020B0503030101060003"/>
                <a:ea typeface="Times New Roman" charset="0"/>
                <a:cs typeface="Times New Roman" charset="0"/>
              </a:rPr>
              <a:t> </a:t>
            </a:r>
          </a:p>
          <a:p>
            <a:pPr>
              <a:spcBef>
                <a:spcPts val="600"/>
              </a:spcBef>
              <a:spcAft>
                <a:spcPts val="600"/>
              </a:spcAft>
              <a:buFont typeface="Wingdings" panose="05000000000000000000" pitchFamily="2" charset="2"/>
              <a:buChar char="§"/>
            </a:pPr>
            <a:r>
              <a:rPr lang="en-US" sz="1800" b="1" dirty="0">
                <a:solidFill>
                  <a:srgbClr val="0070C0"/>
                </a:solidFill>
                <a:latin typeface="Raleway" panose="020B0503030101060003"/>
                <a:ea typeface="Times New Roman" charset="0"/>
                <a:cs typeface="Times New Roman" charset="0"/>
              </a:rPr>
              <a:t>Syndemic</a:t>
            </a:r>
            <a:r>
              <a:rPr lang="en-US" sz="1800" dirty="0">
                <a:latin typeface="Raleway" panose="020B0503030101060003"/>
                <a:ea typeface="Times New Roman" charset="0"/>
                <a:cs typeface="Times New Roman" charset="0"/>
              </a:rPr>
              <a:t>: 6 indicators summed (binge drinking, substance use, depression, anxiety, childhood abuse, intimate partner violence)</a:t>
            </a:r>
          </a:p>
          <a:p>
            <a:pPr>
              <a:spcBef>
                <a:spcPts val="600"/>
              </a:spcBef>
              <a:spcAft>
                <a:spcPts val="600"/>
              </a:spcAft>
              <a:buFont typeface="Wingdings" panose="05000000000000000000" pitchFamily="2" charset="2"/>
              <a:buChar char="§"/>
            </a:pPr>
            <a:r>
              <a:rPr lang="en-US" sz="1800" dirty="0">
                <a:latin typeface="Raleway" panose="020B0503030101060003"/>
                <a:ea typeface="Times New Roman" charset="0"/>
                <a:cs typeface="Times New Roman" charset="0"/>
              </a:rPr>
              <a:t>Syndemics were associated with increased odds of all sexual risk indicators (</a:t>
            </a:r>
            <a:r>
              <a:rPr lang="en-US" sz="1800" b="1" dirty="0" err="1">
                <a:solidFill>
                  <a:srgbClr val="0070C0"/>
                </a:solidFill>
                <a:latin typeface="Raleway" panose="020B0503030101060003"/>
                <a:ea typeface="Times New Roman" charset="0"/>
                <a:cs typeface="Times New Roman" charset="0"/>
              </a:rPr>
              <a:t>aOR</a:t>
            </a:r>
            <a:r>
              <a:rPr lang="en-US" sz="1800" b="1" dirty="0">
                <a:solidFill>
                  <a:srgbClr val="0070C0"/>
                </a:solidFill>
                <a:latin typeface="Raleway" panose="020B0503030101060003"/>
                <a:ea typeface="Times New Roman" charset="0"/>
                <a:cs typeface="Times New Roman" charset="0"/>
              </a:rPr>
              <a:t>=1.32-1.55; p&lt;0.0001</a:t>
            </a:r>
            <a:r>
              <a:rPr lang="en-US" sz="1800" dirty="0">
                <a:latin typeface="Raleway" panose="020B0503030101060003"/>
                <a:ea typeface="Times New Roman" charset="0"/>
                <a:cs typeface="Times New Roman" charset="0"/>
              </a:rPr>
              <a:t>)</a:t>
            </a:r>
          </a:p>
          <a:p>
            <a:pPr>
              <a:spcBef>
                <a:spcPts val="600"/>
              </a:spcBef>
              <a:spcAft>
                <a:spcPts val="600"/>
              </a:spcAft>
              <a:buFont typeface="Wingdings" panose="05000000000000000000" pitchFamily="2" charset="2"/>
              <a:buChar char="§"/>
            </a:pPr>
            <a:r>
              <a:rPr lang="en-US" sz="1800" b="1" dirty="0">
                <a:solidFill>
                  <a:srgbClr val="0070C0"/>
                </a:solidFill>
                <a:latin typeface="Raleway" panose="020B0503030101060003"/>
                <a:ea typeface="Times New Roman" charset="0"/>
                <a:cs typeface="Times New Roman" charset="0"/>
              </a:rPr>
              <a:t>Social gender affirmation moderated </a:t>
            </a:r>
            <a:r>
              <a:rPr lang="en-US" sz="1800" dirty="0">
                <a:latin typeface="Raleway" panose="020B0503030101060003"/>
                <a:ea typeface="Times New Roman" charset="0"/>
                <a:cs typeface="Times New Roman" charset="0"/>
              </a:rPr>
              <a:t>the association between syndemics and condomless anal/vaginal sex at last encounter with a cis male. (p&lt;0.0001)</a:t>
            </a:r>
          </a:p>
          <a:p>
            <a:pPr>
              <a:spcBef>
                <a:spcPts val="600"/>
              </a:spcBef>
              <a:spcAft>
                <a:spcPts val="600"/>
              </a:spcAft>
              <a:buFont typeface=".AppleSystemUIFont" charset="-120"/>
              <a:buChar char="-"/>
            </a:pPr>
            <a:endParaRPr lang="en-US" sz="1800" dirty="0">
              <a:latin typeface="Times New Roman" charset="0"/>
              <a:ea typeface="Times New Roman" charset="0"/>
              <a:cs typeface="Times New Roman" charset="0"/>
            </a:endParaRPr>
          </a:p>
          <a:p>
            <a:pPr>
              <a:spcBef>
                <a:spcPts val="600"/>
              </a:spcBef>
              <a:spcAft>
                <a:spcPts val="600"/>
              </a:spcAft>
              <a:buFont typeface=".AppleSystemUIFont" charset="-120"/>
              <a:buChar char="-"/>
            </a:pPr>
            <a:endParaRPr lang="en-US" sz="1800" dirty="0">
              <a:latin typeface="Times New Roman" charset="0"/>
              <a:ea typeface="Times New Roman" charset="0"/>
              <a:cs typeface="Times New Roman" charset="0"/>
            </a:endParaRPr>
          </a:p>
        </p:txBody>
      </p:sp>
      <p:sp>
        <p:nvSpPr>
          <p:cNvPr id="4" name="Rounded Rectangle 3"/>
          <p:cNvSpPr/>
          <p:nvPr/>
        </p:nvSpPr>
        <p:spPr>
          <a:xfrm>
            <a:off x="913149" y="4890977"/>
            <a:ext cx="7317701" cy="1317681"/>
          </a:xfrm>
          <a:prstGeom prst="roundRect">
            <a:avLst>
              <a:gd name="adj" fmla="val 630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Raleway" panose="020B0503030101060003"/>
                <a:ea typeface="Times New Roman" charset="0"/>
                <a:cs typeface="Times New Roman" charset="0"/>
              </a:rPr>
              <a:t>Syndemics were associated with sexual risk in TMSM who had socially affirmed their gender (</a:t>
            </a:r>
            <a:r>
              <a:rPr lang="en-US" sz="2000" b="1" dirty="0" err="1">
                <a:solidFill>
                  <a:schemeClr val="bg1"/>
                </a:solidFill>
                <a:latin typeface="Raleway" panose="020B0503030101060003"/>
                <a:ea typeface="Times New Roman" charset="0"/>
                <a:cs typeface="Times New Roman" charset="0"/>
              </a:rPr>
              <a:t>aOR</a:t>
            </a:r>
            <a:r>
              <a:rPr lang="en-US" sz="2000" b="1" dirty="0">
                <a:solidFill>
                  <a:schemeClr val="bg1"/>
                </a:solidFill>
                <a:latin typeface="Raleway" panose="020B0503030101060003"/>
                <a:ea typeface="Times New Roman" charset="0"/>
                <a:cs typeface="Times New Roman" charset="0"/>
              </a:rPr>
              <a:t>=1.79; 95% CI=1.42-2.25; p&lt;0.001), but not among those TMSM who had not (</a:t>
            </a:r>
            <a:r>
              <a:rPr lang="en-US" sz="2000" b="1" dirty="0" err="1">
                <a:solidFill>
                  <a:schemeClr val="bg1"/>
                </a:solidFill>
                <a:latin typeface="Raleway" panose="020B0503030101060003"/>
                <a:ea typeface="Times New Roman" charset="0"/>
                <a:cs typeface="Times New Roman" charset="0"/>
              </a:rPr>
              <a:t>aOR</a:t>
            </a:r>
            <a:r>
              <a:rPr lang="en-US" sz="2000" b="1" dirty="0">
                <a:solidFill>
                  <a:schemeClr val="bg1"/>
                </a:solidFill>
                <a:latin typeface="Raleway" panose="020B0503030101060003"/>
                <a:ea typeface="Times New Roman" charset="0"/>
                <a:cs typeface="Times New Roman" charset="0"/>
              </a:rPr>
              <a:t>=0.86; 95% CI=0.63-1.19; p=0.37). </a:t>
            </a:r>
          </a:p>
        </p:txBody>
      </p:sp>
      <p:sp>
        <p:nvSpPr>
          <p:cNvPr id="5" name="TextBox 4"/>
          <p:cNvSpPr txBox="1"/>
          <p:nvPr/>
        </p:nvSpPr>
        <p:spPr>
          <a:xfrm>
            <a:off x="3801979" y="583932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733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432" y="120467"/>
            <a:ext cx="8018280" cy="1143000"/>
          </a:xfrm>
        </p:spPr>
        <p:txBody>
          <a:bodyPr>
            <a:noAutofit/>
          </a:bodyPr>
          <a:lstStyle/>
          <a:p>
            <a:r>
              <a:rPr lang="en-US" sz="3200" dirty="0"/>
              <a:t>Evidence-based Interventions Tailored for Transgender People are  Limited</a:t>
            </a:r>
          </a:p>
        </p:txBody>
      </p:sp>
      <p:sp>
        <p:nvSpPr>
          <p:cNvPr id="3" name="Content Placeholder 2"/>
          <p:cNvSpPr>
            <a:spLocks noGrp="1"/>
          </p:cNvSpPr>
          <p:nvPr>
            <p:ph idx="1"/>
          </p:nvPr>
        </p:nvSpPr>
        <p:spPr>
          <a:xfrm>
            <a:off x="562860" y="1175649"/>
            <a:ext cx="8372591" cy="2042616"/>
          </a:xfrm>
        </p:spPr>
        <p:txBody>
          <a:bodyPr>
            <a:normAutofit/>
          </a:bodyPr>
          <a:lstStyle/>
          <a:p>
            <a:pPr>
              <a:buFont typeface="Wingdings" panose="05000000000000000000" pitchFamily="2" charset="2"/>
              <a:buChar char="§"/>
            </a:pPr>
            <a:r>
              <a:rPr lang="en-US" sz="2400" dirty="0"/>
              <a:t>Few evidence-based HIV/STI prevention interventions have been tested among transgender populations</a:t>
            </a:r>
            <a:r>
              <a:rPr lang="en-US" sz="2400" baseline="30000" dirty="0"/>
              <a:t>18</a:t>
            </a:r>
            <a:endParaRPr lang="en-US" sz="2400" dirty="0"/>
          </a:p>
          <a:p>
            <a:pPr lvl="1">
              <a:buFont typeface="Wingdings" panose="05000000000000000000" pitchFamily="2" charset="2"/>
              <a:buChar char="§"/>
            </a:pPr>
            <a:r>
              <a:rPr lang="en-US" sz="1900" dirty="0"/>
              <a:t>Most target </a:t>
            </a:r>
            <a:r>
              <a:rPr lang="en-US" sz="1900" dirty="0">
                <a:solidFill>
                  <a:srgbClr val="0070C0"/>
                </a:solidFill>
              </a:rPr>
              <a:t>behavior change and/or biomedical interventions </a:t>
            </a:r>
            <a:r>
              <a:rPr lang="en-US" sz="1900" dirty="0"/>
              <a:t>among TW (e.g., condom use, HIV knowledge, </a:t>
            </a:r>
            <a:r>
              <a:rPr lang="en-US" sz="1900" dirty="0" err="1"/>
              <a:t>PrEP</a:t>
            </a:r>
            <a:r>
              <a:rPr lang="en-US" sz="1900" dirty="0"/>
              <a:t> uptake)</a:t>
            </a:r>
          </a:p>
          <a:p>
            <a:pPr lvl="1">
              <a:buFont typeface="Wingdings" panose="05000000000000000000" pitchFamily="2" charset="2"/>
              <a:buChar char="§"/>
            </a:pPr>
            <a:r>
              <a:rPr lang="en-US" sz="1900" dirty="0"/>
              <a:t>Evidence-based </a:t>
            </a:r>
            <a:r>
              <a:rPr lang="en-US" sz="1900" b="1" dirty="0">
                <a:solidFill>
                  <a:srgbClr val="0070C0"/>
                </a:solidFill>
              </a:rPr>
              <a:t>multi-level and structural interventions needed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688" y="4242392"/>
            <a:ext cx="1297172" cy="12971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44" y="3296909"/>
            <a:ext cx="5677409" cy="762722"/>
          </a:xfrm>
          <a:prstGeom prst="rect">
            <a:avLst/>
          </a:prstGeom>
        </p:spPr>
      </p:pic>
      <p:sp>
        <p:nvSpPr>
          <p:cNvPr id="6" name="Content Placeholder 2"/>
          <p:cNvSpPr txBox="1">
            <a:spLocks/>
          </p:cNvSpPr>
          <p:nvPr/>
        </p:nvSpPr>
        <p:spPr>
          <a:xfrm>
            <a:off x="258544" y="4138275"/>
            <a:ext cx="7159716" cy="22351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Raleway" panose="020B0503030101060003"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Raleway" panose="020B0503030101060003"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Raleway" panose="020B0503030101060003"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Raleway" panose="020B0503030101060003"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Raleway" panose="020B0503030101060003"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Font typeface="Wingdings" panose="05000000000000000000" pitchFamily="2" charset="2"/>
              <a:buChar char="§"/>
            </a:pPr>
            <a:r>
              <a:rPr lang="en-US" sz="2000" dirty="0"/>
              <a:t>TW initiating legal name change (n=37) compared with TW who completed name change &gt; 9 months prior (n=28)</a:t>
            </a:r>
            <a:r>
              <a:rPr lang="en-US" sz="2000" baseline="30000" dirty="0"/>
              <a:t>19</a:t>
            </a:r>
          </a:p>
          <a:p>
            <a:pPr>
              <a:spcBef>
                <a:spcPts val="600"/>
              </a:spcBef>
              <a:buFont typeface="Wingdings" panose="05000000000000000000" pitchFamily="2" charset="2"/>
              <a:buChar char="§"/>
            </a:pPr>
            <a:r>
              <a:rPr lang="en-US" sz="2000" dirty="0"/>
              <a:t>Pre-name change group more likely to report </a:t>
            </a:r>
            <a:r>
              <a:rPr lang="en-US" sz="2000" b="1" dirty="0">
                <a:solidFill>
                  <a:srgbClr val="0070C0"/>
                </a:solidFill>
              </a:rPr>
              <a:t>postponing</a:t>
            </a:r>
            <a:r>
              <a:rPr lang="en-US" sz="2000" dirty="0"/>
              <a:t> </a:t>
            </a:r>
            <a:r>
              <a:rPr lang="en-US" sz="2000" b="1" dirty="0">
                <a:solidFill>
                  <a:srgbClr val="0070C0"/>
                </a:solidFill>
              </a:rPr>
              <a:t>medical care </a:t>
            </a:r>
            <a:r>
              <a:rPr lang="en-US" sz="2000" dirty="0"/>
              <a:t>due to gender identity, non-prescribed injection hormone use, and experiencing verbal harassment </a:t>
            </a:r>
          </a:p>
          <a:p>
            <a:pPr>
              <a:spcBef>
                <a:spcPts val="600"/>
              </a:spcBef>
              <a:buFont typeface="Wingdings" panose="05000000000000000000" pitchFamily="2" charset="2"/>
              <a:buChar char="§"/>
            </a:pPr>
            <a:r>
              <a:rPr lang="en-US" sz="2000" dirty="0"/>
              <a:t>Post-name change group significantly more likely to have a </a:t>
            </a:r>
            <a:r>
              <a:rPr lang="en-US" sz="2000" b="1" dirty="0">
                <a:solidFill>
                  <a:srgbClr val="0070C0"/>
                </a:solidFill>
              </a:rPr>
              <a:t>higher monthly income and stable housing</a:t>
            </a:r>
            <a:endParaRPr lang="en-US" sz="2000" dirty="0"/>
          </a:p>
          <a:p>
            <a:pPr lvl="2">
              <a:spcBef>
                <a:spcPts val="600"/>
              </a:spcBef>
              <a:buFont typeface=".AppleSystemUIFont" charset="-120"/>
              <a:buChar char="-"/>
            </a:pPr>
            <a:endParaRPr lang="en-US" sz="900" b="1" dirty="0">
              <a:solidFill>
                <a:schemeClr val="accent5">
                  <a:lumMod val="50000"/>
                </a:schemeClr>
              </a:solidFill>
            </a:endParaRPr>
          </a:p>
        </p:txBody>
      </p:sp>
      <p:sp>
        <p:nvSpPr>
          <p:cNvPr id="7" name="Rounded Rectangle 6"/>
          <p:cNvSpPr/>
          <p:nvPr/>
        </p:nvSpPr>
        <p:spPr>
          <a:xfrm>
            <a:off x="258544" y="3174316"/>
            <a:ext cx="8676907" cy="3098893"/>
          </a:xfrm>
          <a:prstGeom prst="roundRect">
            <a:avLst>
              <a:gd name="adj" fmla="val 235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endParaRPr lang="en-US" sz="14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781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2445E-04C8-47F5-95CC-A52EED0D1381}"/>
              </a:ext>
            </a:extLst>
          </p:cNvPr>
          <p:cNvSpPr>
            <a:spLocks noGrp="1"/>
          </p:cNvSpPr>
          <p:nvPr>
            <p:ph type="title"/>
          </p:nvPr>
        </p:nvSpPr>
        <p:spPr>
          <a:xfrm>
            <a:off x="562860" y="274639"/>
            <a:ext cx="8018280" cy="831147"/>
          </a:xfrm>
        </p:spPr>
        <p:txBody>
          <a:bodyPr/>
          <a:lstStyle/>
          <a:p>
            <a:r>
              <a:rPr lang="en-US" dirty="0"/>
              <a:t>Promising Future Pathways</a:t>
            </a:r>
          </a:p>
        </p:txBody>
      </p:sp>
      <p:sp>
        <p:nvSpPr>
          <p:cNvPr id="3" name="Content Placeholder 2">
            <a:extLst>
              <a:ext uri="{FF2B5EF4-FFF2-40B4-BE49-F238E27FC236}">
                <a16:creationId xmlns:a16="http://schemas.microsoft.com/office/drawing/2014/main" xmlns="" id="{154ED061-8F67-4264-B3CA-44C841FB6944}"/>
              </a:ext>
            </a:extLst>
          </p:cNvPr>
          <p:cNvSpPr>
            <a:spLocks noGrp="1"/>
          </p:cNvSpPr>
          <p:nvPr>
            <p:ph idx="1"/>
          </p:nvPr>
        </p:nvSpPr>
        <p:spPr>
          <a:xfrm>
            <a:off x="292562" y="1244010"/>
            <a:ext cx="8697433" cy="5339351"/>
          </a:xfrm>
        </p:spPr>
        <p:txBody>
          <a:bodyPr>
            <a:normAutofit lnSpcReduction="10000"/>
          </a:bodyPr>
          <a:lstStyle/>
          <a:p>
            <a:pPr>
              <a:lnSpc>
                <a:spcPct val="120000"/>
              </a:lnSpc>
              <a:spcBef>
                <a:spcPts val="600"/>
              </a:spcBef>
              <a:buFont typeface="Arial" panose="020B0604020202020204" pitchFamily="34" charset="0"/>
              <a:buChar char="•"/>
            </a:pPr>
            <a:r>
              <a:rPr lang="en-US" sz="2200" b="1" dirty="0">
                <a:solidFill>
                  <a:srgbClr val="0070C0"/>
                </a:solidFill>
              </a:rPr>
              <a:t>More and better quality data </a:t>
            </a:r>
            <a:r>
              <a:rPr lang="en-US" sz="2200" dirty="0"/>
              <a:t>on HIV/STIs among transgender people</a:t>
            </a:r>
          </a:p>
          <a:p>
            <a:pPr>
              <a:lnSpc>
                <a:spcPct val="120000"/>
              </a:lnSpc>
              <a:spcBef>
                <a:spcPts val="600"/>
              </a:spcBef>
              <a:buFont typeface="Arial" panose="020B0604020202020204" pitchFamily="34" charset="0"/>
              <a:buChar char="•"/>
            </a:pPr>
            <a:r>
              <a:rPr lang="en-US" sz="2200" b="1" dirty="0">
                <a:solidFill>
                  <a:srgbClr val="0070C0"/>
                </a:solidFill>
              </a:rPr>
              <a:t>Disaggregated data </a:t>
            </a:r>
            <a:r>
              <a:rPr lang="en-US" sz="2200" dirty="0"/>
              <a:t>from transgender participants included within research on broader or different populations (eg. MSM or FSWs)</a:t>
            </a:r>
          </a:p>
          <a:p>
            <a:pPr>
              <a:lnSpc>
                <a:spcPct val="120000"/>
              </a:lnSpc>
              <a:spcBef>
                <a:spcPts val="600"/>
              </a:spcBef>
              <a:buFont typeface="Arial" panose="020B0604020202020204" pitchFamily="34" charset="0"/>
              <a:buChar char="•"/>
            </a:pPr>
            <a:r>
              <a:rPr lang="en-US" sz="2200" dirty="0"/>
              <a:t>Inclusion of data on </a:t>
            </a:r>
            <a:r>
              <a:rPr lang="en-US" sz="2200" b="1" dirty="0">
                <a:solidFill>
                  <a:srgbClr val="0070C0"/>
                </a:solidFill>
              </a:rPr>
              <a:t>anatomical configuration </a:t>
            </a:r>
            <a:r>
              <a:rPr lang="en-US" sz="2200" dirty="0"/>
              <a:t>of transgender research participants (i.e., for the purposes of understanding HIV and STI risk) through meaningful collaboration with transgender communities </a:t>
            </a:r>
          </a:p>
          <a:p>
            <a:pPr>
              <a:lnSpc>
                <a:spcPct val="120000"/>
              </a:lnSpc>
              <a:spcBef>
                <a:spcPts val="600"/>
              </a:spcBef>
              <a:buFont typeface="Arial" panose="020B0604020202020204" pitchFamily="34" charset="0"/>
              <a:buChar char="•"/>
            </a:pPr>
            <a:r>
              <a:rPr lang="en-US" sz="2200" dirty="0"/>
              <a:t>Research on </a:t>
            </a:r>
            <a:r>
              <a:rPr lang="en-US" sz="2200" b="1" dirty="0">
                <a:solidFill>
                  <a:srgbClr val="0070C0"/>
                </a:solidFill>
              </a:rPr>
              <a:t>drug-interaction</a:t>
            </a:r>
            <a:r>
              <a:rPr lang="en-US" sz="2200" dirty="0"/>
              <a:t>s with gender-affirming hormones</a:t>
            </a:r>
          </a:p>
          <a:p>
            <a:pPr>
              <a:lnSpc>
                <a:spcPct val="120000"/>
              </a:lnSpc>
              <a:spcBef>
                <a:spcPts val="600"/>
              </a:spcBef>
              <a:buFont typeface="Arial" panose="020B0604020202020204" pitchFamily="34" charset="0"/>
              <a:buChar char="•"/>
            </a:pPr>
            <a:r>
              <a:rPr lang="en-US" sz="2200" dirty="0"/>
              <a:t>Testing interventions that </a:t>
            </a:r>
            <a:r>
              <a:rPr lang="en-US" sz="2200" b="1" dirty="0">
                <a:solidFill>
                  <a:srgbClr val="0070C0"/>
                </a:solidFill>
              </a:rPr>
              <a:t>combine gender affirmation </a:t>
            </a:r>
            <a:r>
              <a:rPr lang="en-US" sz="2200" dirty="0"/>
              <a:t>with other HIV/STI prevention strategies</a:t>
            </a:r>
          </a:p>
          <a:p>
            <a:pPr>
              <a:lnSpc>
                <a:spcPct val="120000"/>
              </a:lnSpc>
              <a:spcBef>
                <a:spcPts val="600"/>
              </a:spcBef>
              <a:buFont typeface="Arial" panose="020B0604020202020204" pitchFamily="34" charset="0"/>
              <a:buChar char="•"/>
            </a:pPr>
            <a:r>
              <a:rPr lang="en-US" sz="2200" b="1" dirty="0">
                <a:solidFill>
                  <a:srgbClr val="0070C0"/>
                </a:solidFill>
              </a:rPr>
              <a:t>Structural intervention </a:t>
            </a:r>
            <a:r>
              <a:rPr lang="en-US" sz="2200" dirty="0"/>
              <a:t>opportunities (e.g., non-discrimination laws, transgender-specific housing programs, etc.) to target syndemic impacts of co-occurring multilevel drivers of HIV/STI risk</a:t>
            </a:r>
          </a:p>
        </p:txBody>
      </p:sp>
    </p:spTree>
    <p:extLst>
      <p:ext uri="{BB962C8B-B14F-4D97-AF65-F5344CB8AC3E}">
        <p14:creationId xmlns:p14="http://schemas.microsoft.com/office/powerpoint/2010/main" val="26814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nchor="t"/>
          <a:lstStyle/>
          <a:p>
            <a:r>
              <a:rPr lang="en-US" dirty="0"/>
              <a:t>Works Cited</a:t>
            </a:r>
          </a:p>
        </p:txBody>
      </p:sp>
      <p:sp>
        <p:nvSpPr>
          <p:cNvPr id="3" name="Content Placeholder 2"/>
          <p:cNvSpPr>
            <a:spLocks noGrp="1"/>
          </p:cNvSpPr>
          <p:nvPr>
            <p:ph idx="1"/>
          </p:nvPr>
        </p:nvSpPr>
        <p:spPr>
          <a:xfrm>
            <a:off x="300788" y="749970"/>
            <a:ext cx="8542421" cy="5009146"/>
          </a:xfrm>
        </p:spPr>
        <p:txBody>
          <a:bodyPr>
            <a:noAutofit/>
          </a:bodyPr>
          <a:lstStyle/>
          <a:p>
            <a:pPr marL="0" indent="0">
              <a:spcBef>
                <a:spcPts val="0"/>
              </a:spcBef>
              <a:spcAft>
                <a:spcPts val="200"/>
              </a:spcAft>
              <a:buNone/>
            </a:pPr>
            <a:r>
              <a:rPr lang="en-US" sz="900" baseline="30000" dirty="0">
                <a:latin typeface="Times New Roman" charset="0"/>
                <a:ea typeface="Times New Roman" charset="0"/>
                <a:cs typeface="Times New Roman" charset="0"/>
              </a:rPr>
              <a:t>1</a:t>
            </a:r>
            <a:r>
              <a:rPr lang="en-US" sz="900" dirty="0">
                <a:latin typeface="Times New Roman" charset="0"/>
                <a:ea typeface="Times New Roman" charset="0"/>
                <a:cs typeface="Times New Roman" charset="0"/>
              </a:rPr>
              <a:t>Reisner, S. L., Poteat, T., </a:t>
            </a:r>
            <a:r>
              <a:rPr lang="en-US" sz="900" dirty="0" err="1">
                <a:latin typeface="Times New Roman" charset="0"/>
                <a:ea typeface="Times New Roman" charset="0"/>
                <a:cs typeface="Times New Roman" charset="0"/>
              </a:rPr>
              <a:t>Keatley</a:t>
            </a:r>
            <a:r>
              <a:rPr lang="en-US" sz="900" dirty="0">
                <a:latin typeface="Times New Roman" charset="0"/>
                <a:ea typeface="Times New Roman" charset="0"/>
                <a:cs typeface="Times New Roman" charset="0"/>
              </a:rPr>
              <a:t>, J., Cabral, M., </a:t>
            </a:r>
            <a:r>
              <a:rPr lang="en-US" sz="900" dirty="0" err="1">
                <a:latin typeface="Times New Roman" charset="0"/>
                <a:ea typeface="Times New Roman" charset="0"/>
                <a:cs typeface="Times New Roman" charset="0"/>
              </a:rPr>
              <a:t>Mothopeng</a:t>
            </a:r>
            <a:r>
              <a:rPr lang="en-US" sz="900" dirty="0">
                <a:latin typeface="Times New Roman" charset="0"/>
                <a:ea typeface="Times New Roman" charset="0"/>
                <a:cs typeface="Times New Roman" charset="0"/>
              </a:rPr>
              <a:t>, T., Dunham, E., ... &amp; Baral, S. D. (2016). Global health burden and needs of transgender populations: a review. </a:t>
            </a:r>
            <a:r>
              <a:rPr lang="en-US" sz="900" i="1" dirty="0">
                <a:latin typeface="Times New Roman" charset="0"/>
                <a:ea typeface="Times New Roman" charset="0"/>
                <a:cs typeface="Times New Roman" charset="0"/>
              </a:rPr>
              <a:t>The Lancet</a:t>
            </a:r>
            <a:r>
              <a:rPr lang="en-US" sz="900" dirty="0">
                <a:latin typeface="Times New Roman" charset="0"/>
                <a:ea typeface="Times New Roman" charset="0"/>
                <a:cs typeface="Times New Roman" charset="0"/>
              </a:rPr>
              <a:t>, </a:t>
            </a:r>
            <a:r>
              <a:rPr lang="en-US" sz="900" i="1" dirty="0">
                <a:latin typeface="Times New Roman" charset="0"/>
                <a:ea typeface="Times New Roman" charset="0"/>
                <a:cs typeface="Times New Roman" charset="0"/>
              </a:rPr>
              <a:t>388</a:t>
            </a:r>
            <a:r>
              <a:rPr lang="en-US" sz="900" dirty="0">
                <a:latin typeface="Times New Roman" charset="0"/>
                <a:ea typeface="Times New Roman" charset="0"/>
                <a:cs typeface="Times New Roman" charset="0"/>
              </a:rPr>
              <a:t>(10042), 412-436.</a:t>
            </a:r>
          </a:p>
          <a:p>
            <a:pPr marL="0" indent="0">
              <a:spcBef>
                <a:spcPts val="0"/>
              </a:spcBef>
              <a:spcAft>
                <a:spcPts val="200"/>
              </a:spcAft>
              <a:buNone/>
            </a:pPr>
            <a:r>
              <a:rPr lang="en-US" sz="900" baseline="30000" dirty="0">
                <a:latin typeface="Times New Roman" charset="0"/>
                <a:ea typeface="Times New Roman" charset="0"/>
                <a:cs typeface="Times New Roman" charset="0"/>
              </a:rPr>
              <a:t>2</a:t>
            </a:r>
            <a:r>
              <a:rPr lang="en-US" sz="900" dirty="0">
                <a:latin typeface="Times New Roman" charset="0"/>
                <a:ea typeface="Times New Roman" charset="0"/>
                <a:cs typeface="Times New Roman" charset="0"/>
              </a:rPr>
              <a:t>Baral, S. D., Poteat, T., </a:t>
            </a:r>
            <a:r>
              <a:rPr lang="en-US" sz="900" dirty="0" err="1">
                <a:latin typeface="Times New Roman" charset="0"/>
                <a:ea typeface="Times New Roman" charset="0"/>
                <a:cs typeface="Times New Roman" charset="0"/>
              </a:rPr>
              <a:t>Strömdahl</a:t>
            </a:r>
            <a:r>
              <a:rPr lang="en-US" sz="900" dirty="0">
                <a:latin typeface="Times New Roman" charset="0"/>
                <a:ea typeface="Times New Roman" charset="0"/>
                <a:cs typeface="Times New Roman" charset="0"/>
              </a:rPr>
              <a:t>, S., </a:t>
            </a:r>
            <a:r>
              <a:rPr lang="en-US" sz="900" dirty="0" err="1">
                <a:latin typeface="Times New Roman" charset="0"/>
                <a:ea typeface="Times New Roman" charset="0"/>
                <a:cs typeface="Times New Roman" charset="0"/>
              </a:rPr>
              <a:t>Wirtz</a:t>
            </a:r>
            <a:r>
              <a:rPr lang="en-US" sz="900" dirty="0">
                <a:latin typeface="Times New Roman" charset="0"/>
                <a:ea typeface="Times New Roman" charset="0"/>
                <a:cs typeface="Times New Roman" charset="0"/>
              </a:rPr>
              <a:t>, A. L., </a:t>
            </a:r>
            <a:r>
              <a:rPr lang="en-US" sz="900" dirty="0" err="1">
                <a:latin typeface="Times New Roman" charset="0"/>
                <a:ea typeface="Times New Roman" charset="0"/>
                <a:cs typeface="Times New Roman" charset="0"/>
              </a:rPr>
              <a:t>Guadamuz</a:t>
            </a:r>
            <a:r>
              <a:rPr lang="en-US" sz="900" dirty="0">
                <a:latin typeface="Times New Roman" charset="0"/>
                <a:ea typeface="Times New Roman" charset="0"/>
                <a:cs typeface="Times New Roman" charset="0"/>
              </a:rPr>
              <a:t>, T. E., &amp; </a:t>
            </a:r>
            <a:r>
              <a:rPr lang="en-US" sz="900" dirty="0" err="1">
                <a:latin typeface="Times New Roman" charset="0"/>
                <a:ea typeface="Times New Roman" charset="0"/>
                <a:cs typeface="Times New Roman" charset="0"/>
              </a:rPr>
              <a:t>Beyrer</a:t>
            </a:r>
            <a:r>
              <a:rPr lang="en-US" sz="900" dirty="0">
                <a:latin typeface="Times New Roman" charset="0"/>
                <a:ea typeface="Times New Roman" charset="0"/>
                <a:cs typeface="Times New Roman" charset="0"/>
              </a:rPr>
              <a:t>, C. (2013). Worldwide burden of HIV in transgender women: a systematic review and meta-analysis. </a:t>
            </a:r>
            <a:r>
              <a:rPr lang="en-US" sz="900" i="1" dirty="0">
                <a:latin typeface="Times New Roman" charset="0"/>
                <a:ea typeface="Times New Roman" charset="0"/>
                <a:cs typeface="Times New Roman" charset="0"/>
              </a:rPr>
              <a:t>The Lancet infectious diseases</a:t>
            </a:r>
            <a:r>
              <a:rPr lang="en-US" sz="900" dirty="0">
                <a:latin typeface="Times New Roman" charset="0"/>
                <a:ea typeface="Times New Roman" charset="0"/>
                <a:cs typeface="Times New Roman" charset="0"/>
              </a:rPr>
              <a:t>, </a:t>
            </a:r>
            <a:r>
              <a:rPr lang="en-US" sz="900" i="1" dirty="0">
                <a:latin typeface="Times New Roman" charset="0"/>
                <a:ea typeface="Times New Roman" charset="0"/>
                <a:cs typeface="Times New Roman" charset="0"/>
              </a:rPr>
              <a:t>13</a:t>
            </a:r>
            <a:r>
              <a:rPr lang="en-US" sz="900" dirty="0">
                <a:latin typeface="Times New Roman" charset="0"/>
                <a:ea typeface="Times New Roman" charset="0"/>
                <a:cs typeface="Times New Roman" charset="0"/>
              </a:rPr>
              <a:t>(3), 214-222.</a:t>
            </a:r>
          </a:p>
          <a:p>
            <a:pPr marL="0" indent="0">
              <a:spcBef>
                <a:spcPts val="0"/>
              </a:spcBef>
              <a:spcAft>
                <a:spcPts val="200"/>
              </a:spcAft>
              <a:buNone/>
            </a:pPr>
            <a:r>
              <a:rPr lang="en-US" sz="900" baseline="30000" dirty="0">
                <a:latin typeface="Times New Roman" charset="0"/>
                <a:ea typeface="Times New Roman" charset="0"/>
                <a:cs typeface="Times New Roman" charset="0"/>
              </a:rPr>
              <a:t>3</a:t>
            </a:r>
            <a:r>
              <a:rPr lang="en-US" sz="900" dirty="0">
                <a:latin typeface="Times New Roman" charset="0"/>
                <a:ea typeface="Times New Roman" charset="0"/>
                <a:cs typeface="Times New Roman" charset="0"/>
              </a:rPr>
              <a:t>Poteat, T., Scheim, A., Xavier, J., Reisner, S., &amp; Baral, S. (2016). Global epidemiology of HIV infection and related syndemics affecting transgender people. </a:t>
            </a:r>
            <a:r>
              <a:rPr lang="en-US" sz="900" i="1" dirty="0">
                <a:latin typeface="Times New Roman" charset="0"/>
                <a:ea typeface="Times New Roman" charset="0"/>
                <a:cs typeface="Times New Roman" charset="0"/>
              </a:rPr>
              <a:t>Journal of acquired immune deficiency syndromes (1999)</a:t>
            </a:r>
            <a:r>
              <a:rPr lang="en-US" sz="900" dirty="0">
                <a:latin typeface="Times New Roman" charset="0"/>
                <a:ea typeface="Times New Roman" charset="0"/>
                <a:cs typeface="Times New Roman" charset="0"/>
              </a:rPr>
              <a:t>, </a:t>
            </a:r>
            <a:r>
              <a:rPr lang="en-US" sz="900" i="1" dirty="0">
                <a:latin typeface="Times New Roman" charset="0"/>
                <a:ea typeface="Times New Roman" charset="0"/>
                <a:cs typeface="Times New Roman" charset="0"/>
              </a:rPr>
              <a:t>72</a:t>
            </a:r>
            <a:r>
              <a:rPr lang="en-US" sz="900" dirty="0">
                <a:latin typeface="Times New Roman" charset="0"/>
                <a:ea typeface="Times New Roman" charset="0"/>
                <a:cs typeface="Times New Roman" charset="0"/>
              </a:rPr>
              <a:t>(</a:t>
            </a:r>
            <a:r>
              <a:rPr lang="en-US" sz="900" dirty="0" err="1">
                <a:latin typeface="Times New Roman" charset="0"/>
                <a:ea typeface="Times New Roman" charset="0"/>
                <a:cs typeface="Times New Roman" charset="0"/>
              </a:rPr>
              <a:t>Suppl</a:t>
            </a:r>
            <a:r>
              <a:rPr lang="en-US" sz="900" dirty="0">
                <a:latin typeface="Times New Roman" charset="0"/>
                <a:ea typeface="Times New Roman" charset="0"/>
                <a:cs typeface="Times New Roman" charset="0"/>
              </a:rPr>
              <a:t> 3), S210.</a:t>
            </a:r>
          </a:p>
          <a:p>
            <a:pPr marL="0" indent="0">
              <a:spcBef>
                <a:spcPts val="0"/>
              </a:spcBef>
              <a:spcAft>
                <a:spcPts val="200"/>
              </a:spcAft>
              <a:buNone/>
            </a:pPr>
            <a:r>
              <a:rPr lang="en-US" sz="900" baseline="30000" dirty="0">
                <a:latin typeface="Times New Roman" charset="0"/>
                <a:ea typeface="Times New Roman" charset="0"/>
                <a:cs typeface="Times New Roman" charset="0"/>
              </a:rPr>
              <a:t>4</a:t>
            </a:r>
            <a:r>
              <a:rPr lang="en-US" sz="900" dirty="0">
                <a:latin typeface="Times New Roman" charset="0"/>
                <a:ea typeface="Times New Roman" charset="0"/>
                <a:cs typeface="Times New Roman" charset="0"/>
              </a:rPr>
              <a:t>James, S. E., Herman, J. L., Rankin, S., </a:t>
            </a:r>
            <a:r>
              <a:rPr lang="en-US" sz="900" dirty="0" err="1">
                <a:latin typeface="Times New Roman" charset="0"/>
                <a:ea typeface="Times New Roman" charset="0"/>
                <a:cs typeface="Times New Roman" charset="0"/>
              </a:rPr>
              <a:t>Keisling</a:t>
            </a:r>
            <a:r>
              <a:rPr lang="en-US" sz="900" dirty="0">
                <a:latin typeface="Times New Roman" charset="0"/>
                <a:ea typeface="Times New Roman" charset="0"/>
                <a:cs typeface="Times New Roman" charset="0"/>
              </a:rPr>
              <a:t>, M., </a:t>
            </a:r>
            <a:r>
              <a:rPr lang="en-US" sz="900" dirty="0" err="1">
                <a:latin typeface="Times New Roman" charset="0"/>
                <a:ea typeface="Times New Roman" charset="0"/>
                <a:cs typeface="Times New Roman" charset="0"/>
              </a:rPr>
              <a:t>Mottet</a:t>
            </a:r>
            <a:r>
              <a:rPr lang="en-US" sz="900" dirty="0">
                <a:latin typeface="Times New Roman" charset="0"/>
                <a:ea typeface="Times New Roman" charset="0"/>
                <a:cs typeface="Times New Roman" charset="0"/>
              </a:rPr>
              <a:t>, L., &amp; Anafi, M. (2016). </a:t>
            </a:r>
            <a:r>
              <a:rPr lang="en-US" sz="900" i="1" dirty="0">
                <a:latin typeface="Times New Roman" charset="0"/>
                <a:ea typeface="Times New Roman" charset="0"/>
                <a:cs typeface="Times New Roman" charset="0"/>
              </a:rPr>
              <a:t>The Report of the 2015 U.S. Transgender Survey</a:t>
            </a:r>
            <a:r>
              <a:rPr lang="en-US" sz="900" dirty="0">
                <a:latin typeface="Times New Roman" charset="0"/>
                <a:ea typeface="Times New Roman" charset="0"/>
                <a:cs typeface="Times New Roman" charset="0"/>
              </a:rPr>
              <a:t>. Washington, DC: National Center for Transgender Equality.</a:t>
            </a:r>
          </a:p>
          <a:p>
            <a:pPr marL="0" indent="0">
              <a:spcBef>
                <a:spcPts val="0"/>
              </a:spcBef>
              <a:spcAft>
                <a:spcPts val="200"/>
              </a:spcAft>
              <a:buNone/>
            </a:pPr>
            <a:r>
              <a:rPr lang="en-US" sz="900" baseline="30000" dirty="0">
                <a:latin typeface="Times New Roman" charset="0"/>
                <a:ea typeface="Times New Roman" charset="0"/>
                <a:cs typeface="Times New Roman" charset="0"/>
              </a:rPr>
              <a:t>5</a:t>
            </a:r>
            <a:r>
              <a:rPr lang="en-US" sz="900" dirty="0">
                <a:latin typeface="Times New Roman" charset="0"/>
                <a:ea typeface="Times New Roman" charset="0"/>
                <a:cs typeface="Times New Roman" charset="0"/>
              </a:rPr>
              <a:t>Poteat, T., Ackerman, B., </a:t>
            </a:r>
            <a:r>
              <a:rPr lang="en-US" sz="900" dirty="0" err="1">
                <a:latin typeface="Times New Roman" charset="0"/>
                <a:ea typeface="Times New Roman" charset="0"/>
                <a:cs typeface="Times New Roman" charset="0"/>
              </a:rPr>
              <a:t>Diouf</a:t>
            </a:r>
            <a:r>
              <a:rPr lang="en-US" sz="900" dirty="0">
                <a:latin typeface="Times New Roman" charset="0"/>
                <a:ea typeface="Times New Roman" charset="0"/>
                <a:cs typeface="Times New Roman" charset="0"/>
              </a:rPr>
              <a:t>, D., Ceesay, N., </a:t>
            </a:r>
            <a:r>
              <a:rPr lang="en-US" sz="900" dirty="0" err="1">
                <a:latin typeface="Times New Roman" charset="0"/>
                <a:ea typeface="Times New Roman" charset="0"/>
                <a:cs typeface="Times New Roman" charset="0"/>
              </a:rPr>
              <a:t>Mothopeng</a:t>
            </a:r>
            <a:r>
              <a:rPr lang="en-US" sz="900" dirty="0">
                <a:latin typeface="Times New Roman" charset="0"/>
                <a:ea typeface="Times New Roman" charset="0"/>
                <a:cs typeface="Times New Roman" charset="0"/>
              </a:rPr>
              <a:t>, T., Odette, K. Z., ... &amp; </a:t>
            </a:r>
            <a:r>
              <a:rPr lang="en-US" sz="900" dirty="0" err="1">
                <a:latin typeface="Times New Roman" charset="0"/>
                <a:ea typeface="Times New Roman" charset="0"/>
                <a:cs typeface="Times New Roman" charset="0"/>
              </a:rPr>
              <a:t>Mnisi</a:t>
            </a:r>
            <a:r>
              <a:rPr lang="en-US" sz="900" dirty="0">
                <a:latin typeface="Times New Roman" charset="0"/>
                <a:ea typeface="Times New Roman" charset="0"/>
                <a:cs typeface="Times New Roman" charset="0"/>
              </a:rPr>
              <a:t>, Z. (2017). HIV prevalence and behavioral and psychosocial factors among transgender women and cisgender men who have sex with men in 8 African countries: A cross-sectional analysis. </a:t>
            </a:r>
            <a:r>
              <a:rPr lang="en-US" sz="900" i="1" dirty="0" err="1">
                <a:latin typeface="Times New Roman" charset="0"/>
                <a:ea typeface="Times New Roman" charset="0"/>
                <a:cs typeface="Times New Roman" charset="0"/>
              </a:rPr>
              <a:t>PLoS</a:t>
            </a:r>
            <a:r>
              <a:rPr lang="en-US" sz="900" i="1" dirty="0">
                <a:latin typeface="Times New Roman" charset="0"/>
                <a:ea typeface="Times New Roman" charset="0"/>
                <a:cs typeface="Times New Roman" charset="0"/>
              </a:rPr>
              <a:t> medicine</a:t>
            </a:r>
            <a:r>
              <a:rPr lang="en-US" sz="900" dirty="0">
                <a:latin typeface="Times New Roman" charset="0"/>
                <a:ea typeface="Times New Roman" charset="0"/>
                <a:cs typeface="Times New Roman" charset="0"/>
              </a:rPr>
              <a:t>, </a:t>
            </a:r>
            <a:r>
              <a:rPr lang="en-US" sz="900" i="1" dirty="0">
                <a:latin typeface="Times New Roman" charset="0"/>
                <a:ea typeface="Times New Roman" charset="0"/>
                <a:cs typeface="Times New Roman" charset="0"/>
              </a:rPr>
              <a:t>14</a:t>
            </a:r>
            <a:r>
              <a:rPr lang="en-US" sz="900" dirty="0">
                <a:latin typeface="Times New Roman" charset="0"/>
                <a:ea typeface="Times New Roman" charset="0"/>
                <a:cs typeface="Times New Roman" charset="0"/>
              </a:rPr>
              <a:t>(11), e1002422.</a:t>
            </a:r>
          </a:p>
          <a:p>
            <a:pPr marL="0" indent="0">
              <a:spcBef>
                <a:spcPts val="0"/>
              </a:spcBef>
              <a:spcAft>
                <a:spcPts val="200"/>
              </a:spcAft>
              <a:buNone/>
            </a:pPr>
            <a:r>
              <a:rPr lang="en-US" sz="900" baseline="30000" dirty="0">
                <a:latin typeface="Times New Roman" charset="0"/>
                <a:ea typeface="Times New Roman" charset="0"/>
                <a:cs typeface="Times New Roman" charset="0"/>
              </a:rPr>
              <a:t>6</a:t>
            </a:r>
            <a:r>
              <a:rPr lang="en-US" sz="900" dirty="0">
                <a:latin typeface="Times New Roman" charset="0"/>
                <a:ea typeface="Times New Roman" charset="0"/>
                <a:cs typeface="Times New Roman" charset="0"/>
              </a:rPr>
              <a:t>MacCarthy, S., Poteat, T., Xia, Z., Roque, N. L., Baral, S., &amp; Reisner, S. L. (2017). Current research gaps: a global systematic review of HIV and sexually transmissible infections among transgender populations. </a:t>
            </a:r>
            <a:r>
              <a:rPr lang="en-US" sz="900" i="1" dirty="0">
                <a:latin typeface="Times New Roman" charset="0"/>
                <a:ea typeface="Times New Roman" charset="0"/>
                <a:cs typeface="Times New Roman" charset="0"/>
              </a:rPr>
              <a:t>Sexual health</a:t>
            </a:r>
            <a:r>
              <a:rPr lang="en-US" sz="900" dirty="0">
                <a:latin typeface="Times New Roman" charset="0"/>
                <a:ea typeface="Times New Roman" charset="0"/>
                <a:cs typeface="Times New Roman" charset="0"/>
              </a:rPr>
              <a:t>, </a:t>
            </a:r>
            <a:r>
              <a:rPr lang="en-US" sz="900" i="1" dirty="0">
                <a:latin typeface="Times New Roman" charset="0"/>
                <a:ea typeface="Times New Roman" charset="0"/>
                <a:cs typeface="Times New Roman" charset="0"/>
              </a:rPr>
              <a:t>14</a:t>
            </a:r>
            <a:r>
              <a:rPr lang="en-US" sz="900" dirty="0">
                <a:latin typeface="Times New Roman" charset="0"/>
                <a:ea typeface="Times New Roman" charset="0"/>
                <a:cs typeface="Times New Roman" charset="0"/>
              </a:rPr>
              <a:t>(5), 456-468.</a:t>
            </a:r>
          </a:p>
          <a:p>
            <a:pPr marL="0" indent="0">
              <a:spcBef>
                <a:spcPts val="0"/>
              </a:spcBef>
              <a:spcAft>
                <a:spcPts val="200"/>
              </a:spcAft>
              <a:buNone/>
            </a:pPr>
            <a:r>
              <a:rPr lang="en-US" sz="900" baseline="30000" dirty="0">
                <a:latin typeface="Times New Roman" charset="0"/>
                <a:ea typeface="Times New Roman" charset="0"/>
                <a:cs typeface="Times New Roman" charset="0"/>
              </a:rPr>
              <a:t>7</a:t>
            </a:r>
            <a:r>
              <a:rPr lang="en-US" sz="900" dirty="0">
                <a:latin typeface="Times New Roman" charset="0"/>
                <a:ea typeface="Times New Roman" charset="0"/>
                <a:cs typeface="Times New Roman" charset="0"/>
              </a:rPr>
              <a:t>Reisner SL, </a:t>
            </a:r>
            <a:r>
              <a:rPr lang="en-US" sz="900" dirty="0" err="1">
                <a:latin typeface="Times New Roman" charset="0"/>
                <a:ea typeface="Times New Roman" charset="0"/>
                <a:cs typeface="Times New Roman" charset="0"/>
              </a:rPr>
              <a:t>Biello</a:t>
            </a:r>
            <a:r>
              <a:rPr lang="en-US" sz="900" dirty="0">
                <a:latin typeface="Times New Roman" charset="0"/>
                <a:ea typeface="Times New Roman" charset="0"/>
                <a:cs typeface="Times New Roman" charset="0"/>
              </a:rPr>
              <a:t> K, Rosenberger JG, Austin SB, </a:t>
            </a:r>
            <a:r>
              <a:rPr lang="en-US" sz="900" dirty="0" err="1">
                <a:latin typeface="Times New Roman" charset="0"/>
                <a:ea typeface="Times New Roman" charset="0"/>
                <a:cs typeface="Times New Roman" charset="0"/>
              </a:rPr>
              <a:t>Haneuse</a:t>
            </a:r>
            <a:r>
              <a:rPr lang="en-US" sz="900" dirty="0">
                <a:latin typeface="Times New Roman" charset="0"/>
                <a:ea typeface="Times New Roman" charset="0"/>
                <a:cs typeface="Times New Roman" charset="0"/>
              </a:rPr>
              <a:t> S, Perez-</a:t>
            </a:r>
            <a:r>
              <a:rPr lang="en-US" sz="900" dirty="0" err="1">
                <a:latin typeface="Times New Roman" charset="0"/>
                <a:ea typeface="Times New Roman" charset="0"/>
                <a:cs typeface="Times New Roman" charset="0"/>
              </a:rPr>
              <a:t>Brumer</a:t>
            </a:r>
            <a:r>
              <a:rPr lang="en-US" sz="900" dirty="0">
                <a:latin typeface="Times New Roman" charset="0"/>
                <a:ea typeface="Times New Roman" charset="0"/>
                <a:cs typeface="Times New Roman" charset="0"/>
              </a:rPr>
              <a:t> A, et al. Using a two-step method to measure transgender identity in Latin America/the Caribbean, Portugal, and Spain. Arch Sex </a:t>
            </a:r>
            <a:r>
              <a:rPr lang="en-US" sz="900" dirty="0" err="1">
                <a:latin typeface="Times New Roman" charset="0"/>
                <a:ea typeface="Times New Roman" charset="0"/>
                <a:cs typeface="Times New Roman" charset="0"/>
              </a:rPr>
              <a:t>Behav</a:t>
            </a:r>
            <a:r>
              <a:rPr lang="en-US" sz="900" dirty="0">
                <a:latin typeface="Times New Roman" charset="0"/>
                <a:ea typeface="Times New Roman" charset="0"/>
                <a:cs typeface="Times New Roman" charset="0"/>
              </a:rPr>
              <a:t> 2014; 43(8): 1503–14. doi:10.1007/s10508-014-0314-2</a:t>
            </a:r>
          </a:p>
          <a:p>
            <a:pPr marL="0" indent="0">
              <a:spcBef>
                <a:spcPts val="0"/>
              </a:spcBef>
              <a:spcAft>
                <a:spcPts val="200"/>
              </a:spcAft>
              <a:buNone/>
            </a:pPr>
            <a:r>
              <a:rPr lang="en-US" sz="900" baseline="30000" dirty="0">
                <a:latin typeface="Times New Roman" charset="0"/>
                <a:ea typeface="Times New Roman" charset="0"/>
                <a:cs typeface="Times New Roman" charset="0"/>
              </a:rPr>
              <a:t>8</a:t>
            </a:r>
            <a:r>
              <a:rPr lang="en-US" sz="900" dirty="0">
                <a:latin typeface="Times New Roman" charset="0"/>
                <a:ea typeface="Times New Roman" charset="0"/>
                <a:cs typeface="Times New Roman" charset="0"/>
              </a:rPr>
              <a:t>Stephens SC, Bernstein KT, Philip SS. Male to female and female to male transgender persons have different sexual risk behaviors yet similar rates of STDs and HIV. AIDS and Behavior 2011; 15(3):683–6. doi:10.1007/s10461-010-9773-1</a:t>
            </a:r>
          </a:p>
          <a:p>
            <a:pPr marL="0" indent="0">
              <a:spcBef>
                <a:spcPts val="0"/>
              </a:spcBef>
              <a:spcAft>
                <a:spcPts val="200"/>
              </a:spcAft>
              <a:buNone/>
            </a:pPr>
            <a:r>
              <a:rPr lang="en-US" sz="900" baseline="30000" dirty="0">
                <a:latin typeface="Times New Roman" charset="0"/>
                <a:ea typeface="Times New Roman" charset="0"/>
                <a:cs typeface="Times New Roman" charset="0"/>
              </a:rPr>
              <a:t>9</a:t>
            </a:r>
            <a:r>
              <a:rPr lang="en-US" sz="900" dirty="0">
                <a:latin typeface="Times New Roman" charset="0"/>
                <a:ea typeface="Times New Roman" charset="0"/>
                <a:cs typeface="Times New Roman" charset="0"/>
              </a:rPr>
              <a:t>Green N, </a:t>
            </a:r>
            <a:r>
              <a:rPr lang="en-US" sz="900" dirty="0" err="1">
                <a:latin typeface="Times New Roman" charset="0"/>
                <a:ea typeface="Times New Roman" charset="0"/>
                <a:cs typeface="Times New Roman" charset="0"/>
              </a:rPr>
              <a:t>Hoenigl</a:t>
            </a:r>
            <a:r>
              <a:rPr lang="en-US" sz="900" dirty="0">
                <a:latin typeface="Times New Roman" charset="0"/>
                <a:ea typeface="Times New Roman" charset="0"/>
                <a:cs typeface="Times New Roman" charset="0"/>
              </a:rPr>
              <a:t> M, Morris S, Little SJ. Risk behavior and sexually. transmitted infections among transgender women and men undergoing community-based screening for acute and early HIV infection in San Diego. Medicine (Baltimore) 2015; 94(41): e1830. doi:10.1097/ MD.0000000000001830</a:t>
            </a:r>
          </a:p>
          <a:p>
            <a:pPr marL="0" indent="0">
              <a:spcBef>
                <a:spcPts val="0"/>
              </a:spcBef>
              <a:spcAft>
                <a:spcPts val="200"/>
              </a:spcAft>
              <a:buNone/>
            </a:pPr>
            <a:r>
              <a:rPr lang="en-US" sz="900" baseline="30000" dirty="0">
                <a:latin typeface="Times New Roman" charset="0"/>
                <a:ea typeface="Times New Roman" charset="0"/>
                <a:cs typeface="Times New Roman" charset="0"/>
              </a:rPr>
              <a:t>10</a:t>
            </a:r>
            <a:r>
              <a:rPr lang="en-US" sz="900" dirty="0">
                <a:latin typeface="Times New Roman" charset="0"/>
                <a:ea typeface="Times New Roman" charset="0"/>
                <a:cs typeface="Times New Roman" charset="0"/>
              </a:rPr>
              <a:t>Reisner SL, </a:t>
            </a:r>
            <a:r>
              <a:rPr lang="en-US" sz="900" dirty="0" err="1">
                <a:latin typeface="Times New Roman" charset="0"/>
                <a:ea typeface="Times New Roman" charset="0"/>
                <a:cs typeface="Times New Roman" charset="0"/>
              </a:rPr>
              <a:t>Perkovich</a:t>
            </a:r>
            <a:r>
              <a:rPr lang="en-US" sz="900" dirty="0">
                <a:latin typeface="Times New Roman" charset="0"/>
                <a:ea typeface="Times New Roman" charset="0"/>
                <a:cs typeface="Times New Roman" charset="0"/>
              </a:rPr>
              <a:t> B, </a:t>
            </a:r>
            <a:r>
              <a:rPr lang="en-US" sz="900" dirty="0" err="1">
                <a:latin typeface="Times New Roman" charset="0"/>
                <a:ea typeface="Times New Roman" charset="0"/>
                <a:cs typeface="Times New Roman" charset="0"/>
              </a:rPr>
              <a:t>Mimiaga</a:t>
            </a:r>
            <a:r>
              <a:rPr lang="en-US" sz="900" dirty="0">
                <a:latin typeface="Times New Roman" charset="0"/>
                <a:ea typeface="Times New Roman" charset="0"/>
                <a:cs typeface="Times New Roman" charset="0"/>
              </a:rPr>
              <a:t> MJ. A mixed methods study of the. sexual health needs of New England transmen who have sex with </a:t>
            </a:r>
            <a:r>
              <a:rPr lang="en-US" sz="900" dirty="0" err="1">
                <a:latin typeface="Times New Roman" charset="0"/>
                <a:ea typeface="Times New Roman" charset="0"/>
                <a:cs typeface="Times New Roman" charset="0"/>
              </a:rPr>
              <a:t>nontransgender</a:t>
            </a:r>
            <a:r>
              <a:rPr lang="en-US" sz="900" dirty="0">
                <a:latin typeface="Times New Roman" charset="0"/>
                <a:ea typeface="Times New Roman" charset="0"/>
                <a:cs typeface="Times New Roman" charset="0"/>
              </a:rPr>
              <a:t> men. AIDS Patient Care STDS 2010; 24(8): 501–13. doi:10.1089/apc.2010.005911</a:t>
            </a:r>
          </a:p>
          <a:p>
            <a:pPr marL="0" indent="0">
              <a:spcBef>
                <a:spcPts val="0"/>
              </a:spcBef>
              <a:spcAft>
                <a:spcPts val="200"/>
              </a:spcAft>
              <a:buNone/>
            </a:pPr>
            <a:r>
              <a:rPr lang="en-US" sz="900" baseline="30000" dirty="0">
                <a:latin typeface="Times New Roman" charset="0"/>
                <a:ea typeface="Times New Roman" charset="0"/>
                <a:cs typeface="Times New Roman" charset="0"/>
              </a:rPr>
              <a:t>11</a:t>
            </a:r>
            <a:r>
              <a:rPr lang="en-US" sz="900" dirty="0">
                <a:latin typeface="Times New Roman" charset="0"/>
                <a:ea typeface="Times New Roman" charset="0"/>
                <a:cs typeface="Times New Roman" charset="0"/>
              </a:rPr>
              <a:t>Reisner SL, White Hughto JM, </a:t>
            </a:r>
            <a:r>
              <a:rPr lang="en-US" sz="900" dirty="0" err="1">
                <a:latin typeface="Times New Roman" charset="0"/>
                <a:ea typeface="Times New Roman" charset="0"/>
                <a:cs typeface="Times New Roman" charset="0"/>
              </a:rPr>
              <a:t>Pardee</a:t>
            </a:r>
            <a:r>
              <a:rPr lang="en-US" sz="900" dirty="0">
                <a:latin typeface="Times New Roman" charset="0"/>
                <a:ea typeface="Times New Roman" charset="0"/>
                <a:cs typeface="Times New Roman" charset="0"/>
              </a:rPr>
              <a:t> D, Sevelius J. Syndemics and gender affirmation: HIV sexual risk in female-to-male trans masculine adults reporting sexual contact with cisgender males. International Journal of STD &amp; AIDS 2016; 27(11): 955–66. </a:t>
            </a:r>
          </a:p>
          <a:p>
            <a:pPr marL="0" indent="0">
              <a:spcBef>
                <a:spcPts val="0"/>
              </a:spcBef>
              <a:spcAft>
                <a:spcPts val="200"/>
              </a:spcAft>
              <a:buNone/>
            </a:pPr>
            <a:r>
              <a:rPr lang="en-US" sz="900" baseline="30000" dirty="0">
                <a:latin typeface="Times New Roman" charset="0"/>
                <a:ea typeface="Times New Roman" charset="0"/>
                <a:cs typeface="Times New Roman" charset="0"/>
              </a:rPr>
              <a:t>12</a:t>
            </a:r>
            <a:r>
              <a:rPr lang="en-US" sz="900" dirty="0">
                <a:latin typeface="Times New Roman" charset="0"/>
                <a:ea typeface="Times New Roman" charset="0"/>
                <a:cs typeface="Times New Roman" charset="0"/>
              </a:rPr>
              <a:t>dos Ramos Farías MS, Garcia MN, </a:t>
            </a:r>
            <a:r>
              <a:rPr lang="en-US" sz="900" dirty="0" err="1">
                <a:latin typeface="Times New Roman" charset="0"/>
                <a:ea typeface="Times New Roman" charset="0"/>
                <a:cs typeface="Times New Roman" charset="0"/>
              </a:rPr>
              <a:t>Reynaga</a:t>
            </a:r>
            <a:r>
              <a:rPr lang="en-US" sz="900" dirty="0">
                <a:latin typeface="Times New Roman" charset="0"/>
                <a:ea typeface="Times New Roman" charset="0"/>
                <a:cs typeface="Times New Roman" charset="0"/>
              </a:rPr>
              <a:t> E, Romero M, </a:t>
            </a:r>
            <a:r>
              <a:rPr lang="en-US" sz="900" dirty="0" err="1">
                <a:latin typeface="Times New Roman" charset="0"/>
                <a:ea typeface="Times New Roman" charset="0"/>
                <a:cs typeface="Times New Roman" charset="0"/>
              </a:rPr>
              <a:t>Vaulet</a:t>
            </a:r>
            <a:r>
              <a:rPr lang="en-US" sz="900" dirty="0">
                <a:latin typeface="Times New Roman" charset="0"/>
                <a:ea typeface="Times New Roman" charset="0"/>
                <a:cs typeface="Times New Roman" charset="0"/>
              </a:rPr>
              <a:t> ML, </a:t>
            </a:r>
            <a:r>
              <a:rPr lang="en-US" sz="900" dirty="0" err="1">
                <a:latin typeface="Times New Roman" charset="0"/>
                <a:ea typeface="Times New Roman" charset="0"/>
                <a:cs typeface="Times New Roman" charset="0"/>
              </a:rPr>
              <a:t>Fermepin</a:t>
            </a:r>
            <a:r>
              <a:rPr lang="en-US" sz="900" dirty="0">
                <a:latin typeface="Times New Roman" charset="0"/>
                <a:ea typeface="Times New Roman" charset="0"/>
                <a:cs typeface="Times New Roman" charset="0"/>
              </a:rPr>
              <a:t> MR, et al. First report on sexually transmitted infections among trans (male to female transvestites, transsexuals,  or transgender) and male sex workers in Argentina: high HIV, HPV, HBV, and syphilis prevalence. </a:t>
            </a:r>
            <a:r>
              <a:rPr lang="en-US" sz="900" dirty="0" err="1">
                <a:latin typeface="Times New Roman" charset="0"/>
                <a:ea typeface="Times New Roman" charset="0"/>
                <a:cs typeface="Times New Roman" charset="0"/>
              </a:rPr>
              <a:t>Int</a:t>
            </a:r>
            <a:r>
              <a:rPr lang="en-US" sz="900" dirty="0">
                <a:latin typeface="Times New Roman" charset="0"/>
                <a:ea typeface="Times New Roman" charset="0"/>
                <a:cs typeface="Times New Roman" charset="0"/>
              </a:rPr>
              <a:t> J Infect Dis 2011; 15(9): e635–40.</a:t>
            </a:r>
          </a:p>
          <a:p>
            <a:pPr marL="0" indent="0">
              <a:spcBef>
                <a:spcPts val="0"/>
              </a:spcBef>
              <a:spcAft>
                <a:spcPts val="200"/>
              </a:spcAft>
              <a:buNone/>
            </a:pPr>
            <a:r>
              <a:rPr lang="en-US" sz="900" baseline="30000" dirty="0">
                <a:latin typeface="Times New Roman" charset="0"/>
                <a:ea typeface="Times New Roman" charset="0"/>
                <a:cs typeface="Times New Roman" charset="0"/>
              </a:rPr>
              <a:t>13</a:t>
            </a:r>
            <a:r>
              <a:rPr lang="en-US" sz="900" dirty="0">
                <a:latin typeface="Times New Roman" charset="0"/>
                <a:ea typeface="Times New Roman" charset="0"/>
                <a:cs typeface="Times New Roman" charset="0"/>
              </a:rPr>
              <a:t>Aguayo N, Munoz SR, Aguilar G. P3.35 HIV and SYPHILIS prevalence and </a:t>
            </a:r>
            <a:r>
              <a:rPr lang="en-US" sz="900" dirty="0" err="1">
                <a:latin typeface="Times New Roman" charset="0"/>
                <a:ea typeface="Times New Roman" charset="0"/>
                <a:cs typeface="Times New Roman" charset="0"/>
              </a:rPr>
              <a:t>behaviour</a:t>
            </a:r>
            <a:r>
              <a:rPr lang="en-US" sz="900" dirty="0">
                <a:latin typeface="Times New Roman" charset="0"/>
                <a:ea typeface="Times New Roman" charset="0"/>
                <a:cs typeface="Times New Roman" charset="0"/>
              </a:rPr>
              <a:t>, </a:t>
            </a:r>
            <a:r>
              <a:rPr lang="en-US" sz="900" dirty="0" err="1">
                <a:latin typeface="Times New Roman" charset="0"/>
                <a:ea typeface="Times New Roman" charset="0"/>
                <a:cs typeface="Times New Roman" charset="0"/>
              </a:rPr>
              <a:t>practises</a:t>
            </a:r>
            <a:r>
              <a:rPr lang="en-US" sz="900" dirty="0">
                <a:latin typeface="Times New Roman" charset="0"/>
                <a:ea typeface="Times New Roman" charset="0"/>
                <a:cs typeface="Times New Roman" charset="0"/>
              </a:rPr>
              <a:t> and attitudes of the TRANS population in Paraguay, 2011. Sex </a:t>
            </a:r>
            <a:r>
              <a:rPr lang="en-US" sz="900" dirty="0" err="1">
                <a:latin typeface="Times New Roman" charset="0"/>
                <a:ea typeface="Times New Roman" charset="0"/>
                <a:cs typeface="Times New Roman" charset="0"/>
              </a:rPr>
              <a:t>Transm</a:t>
            </a:r>
            <a:r>
              <a:rPr lang="en-US" sz="900" dirty="0">
                <a:latin typeface="Times New Roman" charset="0"/>
                <a:ea typeface="Times New Roman" charset="0"/>
                <a:cs typeface="Times New Roman" charset="0"/>
              </a:rPr>
              <a:t> Infect 2013; 89: A254.</a:t>
            </a:r>
          </a:p>
          <a:p>
            <a:pPr marL="0" indent="0">
              <a:spcBef>
                <a:spcPts val="0"/>
              </a:spcBef>
              <a:spcAft>
                <a:spcPts val="200"/>
              </a:spcAft>
              <a:buNone/>
            </a:pPr>
            <a:r>
              <a:rPr lang="en-US" sz="900" baseline="30000" dirty="0">
                <a:latin typeface="Times New Roman" charset="0"/>
                <a:ea typeface="Times New Roman" charset="0"/>
                <a:cs typeface="Times New Roman" charset="0"/>
              </a:rPr>
              <a:t>14</a:t>
            </a:r>
            <a:r>
              <a:rPr lang="en-US" sz="900" dirty="0">
                <a:latin typeface="Times New Roman" charset="0"/>
                <a:ea typeface="Times New Roman" charset="0"/>
                <a:cs typeface="Times New Roman" charset="0"/>
              </a:rPr>
              <a:t>Silva-Santisteban A, Raymond HF, Salazar X, </a:t>
            </a:r>
            <a:r>
              <a:rPr lang="en-US" sz="900" dirty="0" err="1">
                <a:latin typeface="Times New Roman" charset="0"/>
                <a:ea typeface="Times New Roman" charset="0"/>
                <a:cs typeface="Times New Roman" charset="0"/>
              </a:rPr>
              <a:t>Villayzan</a:t>
            </a:r>
            <a:r>
              <a:rPr lang="en-US" sz="900" dirty="0">
                <a:latin typeface="Times New Roman" charset="0"/>
                <a:ea typeface="Times New Roman" charset="0"/>
                <a:cs typeface="Times New Roman" charset="0"/>
              </a:rPr>
              <a:t> J, Leon S, McFarland W, et al. Understanding the HIV/AIDS epidemic in transgender women of Lima, Peru: results from a </a:t>
            </a:r>
            <a:r>
              <a:rPr lang="en-US" sz="900" dirty="0" err="1">
                <a:latin typeface="Times New Roman" charset="0"/>
                <a:ea typeface="Times New Roman" charset="0"/>
                <a:cs typeface="Times New Roman" charset="0"/>
              </a:rPr>
              <a:t>sero</a:t>
            </a:r>
            <a:r>
              <a:rPr lang="en-US" sz="900" dirty="0">
                <a:latin typeface="Times New Roman" charset="0"/>
                <a:ea typeface="Times New Roman" charset="0"/>
                <a:cs typeface="Times New Roman" charset="0"/>
              </a:rPr>
              <a:t>-epidemiologic study using respondent driven sampling. AIDS and Behavior 2012; 16(4): 872–81.   </a:t>
            </a:r>
          </a:p>
          <a:p>
            <a:pPr marL="0" indent="0">
              <a:spcBef>
                <a:spcPts val="0"/>
              </a:spcBef>
              <a:spcAft>
                <a:spcPts val="200"/>
              </a:spcAft>
              <a:buNone/>
            </a:pPr>
            <a:r>
              <a:rPr lang="en-US" sz="900" baseline="30000" dirty="0">
                <a:latin typeface="Times New Roman" charset="0"/>
                <a:ea typeface="Times New Roman" charset="0"/>
                <a:cs typeface="Times New Roman" charset="0"/>
              </a:rPr>
              <a:t>15</a:t>
            </a:r>
            <a:r>
              <a:rPr lang="en-US" sz="900" dirty="0">
                <a:latin typeface="Times New Roman" charset="0"/>
                <a:ea typeface="Times New Roman" charset="0"/>
                <a:cs typeface="Times New Roman" charset="0"/>
              </a:rPr>
              <a:t>Shrivastava SR, </a:t>
            </a:r>
            <a:r>
              <a:rPr lang="en-US" sz="900" dirty="0" err="1">
                <a:latin typeface="Times New Roman" charset="0"/>
                <a:ea typeface="Times New Roman" charset="0"/>
                <a:cs typeface="Times New Roman" charset="0"/>
              </a:rPr>
              <a:t>Bobhate</a:t>
            </a:r>
            <a:r>
              <a:rPr lang="en-US" sz="900" dirty="0">
                <a:latin typeface="Times New Roman" charset="0"/>
                <a:ea typeface="Times New Roman" charset="0"/>
                <a:cs typeface="Times New Roman" charset="0"/>
              </a:rPr>
              <a:t> PS. Prevalence of HIV and syphilis in patients attending sexually transmitted infections (STI) clinic in an Urban Slum. J Res Health </a:t>
            </a:r>
            <a:r>
              <a:rPr lang="en-US" sz="900" dirty="0" err="1">
                <a:latin typeface="Times New Roman" charset="0"/>
                <a:ea typeface="Times New Roman" charset="0"/>
                <a:cs typeface="Times New Roman" charset="0"/>
              </a:rPr>
              <a:t>Sci</a:t>
            </a:r>
            <a:r>
              <a:rPr lang="en-US" sz="900" dirty="0">
                <a:latin typeface="Times New Roman" charset="0"/>
                <a:ea typeface="Times New Roman" charset="0"/>
                <a:cs typeface="Times New Roman" charset="0"/>
              </a:rPr>
              <a:t> 2012; 12(1): 7–14. </a:t>
            </a:r>
          </a:p>
          <a:p>
            <a:pPr marL="0" indent="0">
              <a:spcBef>
                <a:spcPts val="0"/>
              </a:spcBef>
              <a:spcAft>
                <a:spcPts val="200"/>
              </a:spcAft>
              <a:buNone/>
            </a:pPr>
            <a:r>
              <a:rPr lang="en-US" sz="900" baseline="30000" dirty="0"/>
              <a:t>16</a:t>
            </a:r>
            <a:r>
              <a:rPr lang="en-US" sz="900" dirty="0"/>
              <a:t>Sevelius, J. M. (2013). Gender affirmation: a framework for conceptualizing risk behavior among transgender women of color. </a:t>
            </a:r>
            <a:r>
              <a:rPr lang="en-US" sz="900" i="1" dirty="0"/>
              <a:t>Sex roles</a:t>
            </a:r>
            <a:r>
              <a:rPr lang="en-US" sz="900" dirty="0"/>
              <a:t>, </a:t>
            </a:r>
            <a:r>
              <a:rPr lang="en-US" sz="900" i="1" dirty="0"/>
              <a:t>68</a:t>
            </a:r>
            <a:r>
              <a:rPr lang="en-US" sz="900" dirty="0"/>
              <a:t>(11-12), 675-689.</a:t>
            </a:r>
          </a:p>
          <a:p>
            <a:pPr marL="0" indent="0">
              <a:spcBef>
                <a:spcPts val="0"/>
              </a:spcBef>
              <a:spcAft>
                <a:spcPts val="200"/>
              </a:spcAft>
              <a:buNone/>
            </a:pPr>
            <a:r>
              <a:rPr lang="en-US" sz="900" baseline="30000" dirty="0"/>
              <a:t>17</a:t>
            </a:r>
            <a:r>
              <a:rPr lang="en-US" sz="900" dirty="0"/>
              <a:t>Reisner, S. L., White Hughto, J. M., </a:t>
            </a:r>
            <a:r>
              <a:rPr lang="en-US" sz="900" dirty="0" err="1"/>
              <a:t>Pardee</a:t>
            </a:r>
            <a:r>
              <a:rPr lang="en-US" sz="900" dirty="0"/>
              <a:t>, D., &amp; Sevelius, J. (2016). Syndemics and gender affirmation: HIV sexual risk in female-to-male trans masculine adults reporting sexual contact with cisgender males. </a:t>
            </a:r>
            <a:r>
              <a:rPr lang="en-US" sz="900" i="1" dirty="0"/>
              <a:t>International journal of STD &amp; AIDS</a:t>
            </a:r>
            <a:r>
              <a:rPr lang="en-US" sz="900" dirty="0"/>
              <a:t>, </a:t>
            </a:r>
            <a:r>
              <a:rPr lang="en-US" sz="900" i="1" dirty="0"/>
              <a:t>27</a:t>
            </a:r>
            <a:r>
              <a:rPr lang="en-US" sz="900" dirty="0"/>
              <a:t>(11), 955-966.</a:t>
            </a:r>
          </a:p>
          <a:p>
            <a:pPr marL="0" indent="0">
              <a:spcBef>
                <a:spcPts val="0"/>
              </a:spcBef>
              <a:spcAft>
                <a:spcPts val="200"/>
              </a:spcAft>
              <a:buNone/>
            </a:pPr>
            <a:r>
              <a:rPr lang="en-US" sz="900" baseline="30000" dirty="0"/>
              <a:t>18</a:t>
            </a:r>
            <a:r>
              <a:rPr lang="en-US" sz="900" dirty="0"/>
              <a:t>Poteat, T., Malik, M., Scheim, A., &amp; Elliott, A. (2017). HIV prevention among transgender populations: Knowledge gaps and evidence for action. </a:t>
            </a:r>
            <a:r>
              <a:rPr lang="en-US" sz="900" i="1" dirty="0"/>
              <a:t>Current HIV/AIDS Reports</a:t>
            </a:r>
            <a:r>
              <a:rPr lang="en-US" sz="900" dirty="0"/>
              <a:t>, </a:t>
            </a:r>
            <a:r>
              <a:rPr lang="en-US" sz="900" i="1" dirty="0"/>
              <a:t>14</a:t>
            </a:r>
            <a:r>
              <a:rPr lang="en-US" sz="900" dirty="0"/>
              <a:t>(4), 141-152.</a:t>
            </a:r>
          </a:p>
          <a:p>
            <a:pPr marL="0" indent="0">
              <a:spcBef>
                <a:spcPts val="0"/>
              </a:spcBef>
              <a:spcAft>
                <a:spcPts val="200"/>
              </a:spcAft>
              <a:buNone/>
            </a:pPr>
            <a:r>
              <a:rPr lang="en-US" sz="900" baseline="30000" dirty="0"/>
              <a:t>19</a:t>
            </a:r>
            <a:r>
              <a:rPr lang="en-US" sz="900" dirty="0"/>
              <a:t>Hill BJ, Crosby R, </a:t>
            </a:r>
            <a:r>
              <a:rPr lang="en-US" sz="900" dirty="0" err="1"/>
              <a:t>Bouris</a:t>
            </a:r>
            <a:r>
              <a:rPr lang="en-US" sz="900" dirty="0"/>
              <a:t> A, Brown R, </a:t>
            </a:r>
            <a:r>
              <a:rPr lang="en-US" sz="900" dirty="0" err="1"/>
              <a:t>Bak</a:t>
            </a:r>
            <a:r>
              <a:rPr lang="en-US" sz="900" dirty="0"/>
              <a:t> T, </a:t>
            </a:r>
            <a:r>
              <a:rPr lang="en-US" sz="900" dirty="0" err="1"/>
              <a:t>Rosentel</a:t>
            </a:r>
            <a:r>
              <a:rPr lang="en-US" sz="900" dirty="0"/>
              <a:t> K, et al. Exploring transgender legal name change as a potential structural intervention for mitigating social determinants of health among transgender women of color. Sex Res </a:t>
            </a:r>
            <a:r>
              <a:rPr lang="en-US" sz="900" dirty="0" err="1"/>
              <a:t>Soc</a:t>
            </a:r>
            <a:r>
              <a:rPr lang="en-US" sz="900" dirty="0"/>
              <a:t> Pol. 2017:1–9. </a:t>
            </a:r>
          </a:p>
          <a:p>
            <a:pPr marL="0" indent="0">
              <a:spcBef>
                <a:spcPts val="0"/>
              </a:spcBef>
              <a:spcAft>
                <a:spcPts val="200"/>
              </a:spcAft>
              <a:buNone/>
            </a:pPr>
            <a:endParaRPr lang="en-US" sz="900" dirty="0"/>
          </a:p>
          <a:p>
            <a:pPr marL="0" indent="0">
              <a:spcBef>
                <a:spcPts val="0"/>
              </a:spcBef>
              <a:spcAft>
                <a:spcPts val="200"/>
              </a:spcAft>
              <a:buNone/>
            </a:pPr>
            <a:endParaRPr lang="en-US" sz="900" dirty="0"/>
          </a:p>
          <a:p>
            <a:pPr marL="0" indent="0">
              <a:spcBef>
                <a:spcPts val="0"/>
              </a:spcBef>
              <a:spcAft>
                <a:spcPts val="200"/>
              </a:spcAft>
              <a:buNone/>
            </a:pPr>
            <a:endParaRPr lang="en-US" sz="900" dirty="0"/>
          </a:p>
          <a:p>
            <a:pPr marL="0" indent="0">
              <a:spcBef>
                <a:spcPts val="0"/>
              </a:spcBef>
              <a:spcAft>
                <a:spcPts val="200"/>
              </a:spcAft>
              <a:buNone/>
            </a:pPr>
            <a:endParaRPr lang="en-US" sz="900" baseline="30000" dirty="0"/>
          </a:p>
        </p:txBody>
      </p:sp>
    </p:spTree>
    <p:extLst>
      <p:ext uri="{BB962C8B-B14F-4D97-AF65-F5344CB8AC3E}">
        <p14:creationId xmlns:p14="http://schemas.microsoft.com/office/powerpoint/2010/main" val="147223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Disclosure</a:t>
            </a:r>
          </a:p>
        </p:txBody>
      </p:sp>
      <p:graphicFrame>
        <p:nvGraphicFramePr>
          <p:cNvPr id="4" name="Table 3"/>
          <p:cNvGraphicFramePr>
            <a:graphicFrameLocks noGrp="1"/>
          </p:cNvGraphicFramePr>
          <p:nvPr>
            <p:extLst/>
          </p:nvPr>
        </p:nvGraphicFramePr>
        <p:xfrm>
          <a:off x="116130" y="1264528"/>
          <a:ext cx="8928000" cy="2956560"/>
        </p:xfrm>
        <a:graphic>
          <a:graphicData uri="http://schemas.openxmlformats.org/drawingml/2006/table">
            <a:tbl>
              <a:tblPr firstRow="1" bandRow="1">
                <a:tableStyleId>{5940675A-B579-460E-94D1-54222C63F5DA}</a:tableStyleId>
              </a:tblPr>
              <a:tblGrid>
                <a:gridCol w="5848904">
                  <a:extLst>
                    <a:ext uri="{9D8B030D-6E8A-4147-A177-3AD203B41FA5}">
                      <a16:colId xmlns:a16="http://schemas.microsoft.com/office/drawing/2014/main" xmlns="" val="1605867189"/>
                    </a:ext>
                  </a:extLst>
                </a:gridCol>
                <a:gridCol w="3079096">
                  <a:extLst>
                    <a:ext uri="{9D8B030D-6E8A-4147-A177-3AD203B41FA5}">
                      <a16:colId xmlns:a16="http://schemas.microsoft.com/office/drawing/2014/main" xmlns="" val="3249708709"/>
                    </a:ext>
                  </a:extLst>
                </a:gridCol>
              </a:tblGrid>
              <a:tr h="370840">
                <a:tc>
                  <a:txBody>
                    <a:bodyPr/>
                    <a:lstStyle/>
                    <a:p>
                      <a:r>
                        <a:rPr lang="en-GB" sz="2000" dirty="0">
                          <a:latin typeface="Arial" panose="020B0604020202020204" pitchFamily="34" charset="0"/>
                          <a:cs typeface="Arial" panose="020B0604020202020204" pitchFamily="34" charset="0"/>
                        </a:rPr>
                        <a:t>Relations that could be relevant for the meeting</a:t>
                      </a:r>
                    </a:p>
                  </a:txBody>
                  <a:tcPr>
                    <a:solidFill>
                      <a:schemeClr val="bg1">
                        <a:lumMod val="75000"/>
                      </a:schemeClr>
                    </a:solidFill>
                  </a:tcPr>
                </a:tc>
                <a:tc>
                  <a:txBody>
                    <a:bodyPr/>
                    <a:lstStyle/>
                    <a:p>
                      <a:r>
                        <a:rPr lang="en-GB" sz="2000" dirty="0">
                          <a:latin typeface="Arial" panose="020B0604020202020204" pitchFamily="34" charset="0"/>
                          <a:cs typeface="Arial" panose="020B0604020202020204" pitchFamily="34" charset="0"/>
                        </a:rPr>
                        <a:t>Company</a:t>
                      </a:r>
                      <a:r>
                        <a:rPr lang="en-GB" sz="2000" baseline="0" dirty="0">
                          <a:latin typeface="Arial" panose="020B0604020202020204" pitchFamily="34" charset="0"/>
                          <a:cs typeface="Arial" panose="020B0604020202020204" pitchFamily="34" charset="0"/>
                        </a:rPr>
                        <a:t> names</a:t>
                      </a:r>
                      <a:endParaRPr lang="en-GB" sz="2000" dirty="0">
                        <a:latin typeface="Arial" panose="020B0604020202020204" pitchFamily="34" charset="0"/>
                        <a:cs typeface="Arial" panose="020B0604020202020204" pitchFamily="34" charset="0"/>
                      </a:endParaRPr>
                    </a:p>
                  </a:txBody>
                  <a:tcPr>
                    <a:solidFill>
                      <a:schemeClr val="bg1">
                        <a:lumMod val="75000"/>
                      </a:schemeClr>
                    </a:solidFill>
                  </a:tcPr>
                </a:tc>
                <a:extLst>
                  <a:ext uri="{0D108BD9-81ED-4DB2-BD59-A6C34878D82A}">
                    <a16:rowId xmlns:a16="http://schemas.microsoft.com/office/drawing/2014/main" xmlns="" val="3812178083"/>
                  </a:ext>
                </a:extLst>
              </a:tr>
              <a:tr h="370840">
                <a:tc>
                  <a:txBody>
                    <a:bodyPr/>
                    <a:lstStyle/>
                    <a:p>
                      <a:r>
                        <a:rPr lang="en-GB" dirty="0">
                          <a:latin typeface="Arial" panose="020B0604020202020204" pitchFamily="34" charset="0"/>
                          <a:cs typeface="Arial" panose="020B0604020202020204" pitchFamily="34" charset="0"/>
                        </a:rPr>
                        <a:t>Sponsorship or refund funds</a:t>
                      </a:r>
                    </a:p>
                    <a:p>
                      <a:endParaRPr lang="en-GB"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xmlns="" val="4126484185"/>
                  </a:ext>
                </a:extLst>
              </a:tr>
              <a:tr h="370840">
                <a:tc>
                  <a:txBody>
                    <a:bodyPr/>
                    <a:lstStyle/>
                    <a:p>
                      <a:r>
                        <a:rPr lang="en-GB" dirty="0">
                          <a:latin typeface="Arial" panose="020B0604020202020204" pitchFamily="34" charset="0"/>
                          <a:cs typeface="Arial" panose="020B0604020202020204" pitchFamily="34" charset="0"/>
                        </a:rPr>
                        <a:t>Payment or other financial remuneration</a:t>
                      </a:r>
                    </a:p>
                    <a:p>
                      <a:endParaRPr lang="en-GB"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xmlns="" val="1614092104"/>
                  </a:ext>
                </a:extLst>
              </a:tr>
              <a:tr h="370840">
                <a:tc>
                  <a:txBody>
                    <a:bodyPr/>
                    <a:lstStyle/>
                    <a:p>
                      <a:r>
                        <a:rPr lang="en-GB" dirty="0">
                          <a:latin typeface="Arial" panose="020B0604020202020204" pitchFamily="34" charset="0"/>
                          <a:cs typeface="Arial" panose="020B0604020202020204" pitchFamily="34" charset="0"/>
                        </a:rPr>
                        <a:t>Shareholder rights</a:t>
                      </a:r>
                    </a:p>
                    <a:p>
                      <a:endParaRPr lang="en-GB"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xmlns="" val="2029842620"/>
                  </a:ext>
                </a:extLst>
              </a:tr>
              <a:tr h="370840">
                <a:tc>
                  <a:txBody>
                    <a:bodyPr/>
                    <a:lstStyle/>
                    <a:p>
                      <a:r>
                        <a:rPr lang="en-GB" dirty="0">
                          <a:latin typeface="Arial" panose="020B0604020202020204" pitchFamily="34" charset="0"/>
                          <a:cs typeface="Arial" panose="020B0604020202020204" pitchFamily="34" charset="0"/>
                        </a:rPr>
                        <a:t>Research support</a:t>
                      </a:r>
                    </a:p>
                    <a:p>
                      <a:endParaRPr lang="en-GB"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Gilead Sciences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Viiv Healthcare</a:t>
                      </a:r>
                    </a:p>
                  </a:txBody>
                  <a:tcPr/>
                </a:tc>
                <a:extLst>
                  <a:ext uri="{0D108BD9-81ED-4DB2-BD59-A6C34878D82A}">
                    <a16:rowId xmlns:a16="http://schemas.microsoft.com/office/drawing/2014/main" xmlns="" val="863654701"/>
                  </a:ext>
                </a:extLst>
              </a:tr>
            </a:tbl>
          </a:graphicData>
        </a:graphic>
      </p:graphicFrame>
      <p:pic>
        <p:nvPicPr>
          <p:cNvPr id="5" name="Picture 4">
            <a:extLst>
              <a:ext uri="{FF2B5EF4-FFF2-40B4-BE49-F238E27FC236}">
                <a16:creationId xmlns:a16="http://schemas.microsoft.com/office/drawing/2014/main" xmlns="" id="{C5EAD6A1-2188-4522-A0FD-2F4BB711C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1072"/>
            <a:ext cx="9144000" cy="1496928"/>
          </a:xfrm>
          <a:prstGeom prst="rect">
            <a:avLst/>
          </a:prstGeom>
        </p:spPr>
      </p:pic>
    </p:spTree>
    <p:extLst>
      <p:ext uri="{BB962C8B-B14F-4D97-AF65-F5344CB8AC3E}">
        <p14:creationId xmlns:p14="http://schemas.microsoft.com/office/powerpoint/2010/main" val="1984286008"/>
      </p:ext>
    </p:extLst>
  </p:cSld>
  <p:clrMapOvr>
    <a:masterClrMapping/>
  </p:clrMapOvr>
  <mc:AlternateContent xmlns:mc="http://schemas.openxmlformats.org/markup-compatibility/2006" xmlns:p14="http://schemas.microsoft.com/office/powerpoint/2010/main">
    <mc:Choice Requires="p14">
      <p:transition spd="slow" p14:dur="2000" advTm="237"/>
    </mc:Choice>
    <mc:Fallback xmlns="">
      <p:transition spd="slow" advTm="23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FE1B7E-330C-4CA6-9FD6-51811EB7659E}"/>
              </a:ext>
            </a:extLst>
          </p:cNvPr>
          <p:cNvSpPr>
            <a:spLocks noGrp="1"/>
          </p:cNvSpPr>
          <p:nvPr>
            <p:ph type="title"/>
          </p:nvPr>
        </p:nvSpPr>
        <p:spPr>
          <a:xfrm>
            <a:off x="2505218" y="301083"/>
            <a:ext cx="6638782" cy="864000"/>
          </a:xfrm>
        </p:spPr>
        <p:txBody>
          <a:bodyPr>
            <a:normAutofit/>
          </a:bodyPr>
          <a:lstStyle/>
          <a:p>
            <a:r>
              <a:rPr lang="en-US" sz="4000" dirty="0"/>
              <a:t>Acknowledgements</a:t>
            </a:r>
          </a:p>
        </p:txBody>
      </p:sp>
      <p:sp>
        <p:nvSpPr>
          <p:cNvPr id="3" name="Content Placeholder 2">
            <a:extLst>
              <a:ext uri="{FF2B5EF4-FFF2-40B4-BE49-F238E27FC236}">
                <a16:creationId xmlns:a16="http://schemas.microsoft.com/office/drawing/2014/main" xmlns="" id="{C82DF499-DE59-435D-AED8-665A99E4BECD}"/>
              </a:ext>
            </a:extLst>
          </p:cNvPr>
          <p:cNvSpPr>
            <a:spLocks noGrp="1"/>
          </p:cNvSpPr>
          <p:nvPr>
            <p:ph idx="1"/>
          </p:nvPr>
        </p:nvSpPr>
        <p:spPr>
          <a:xfrm>
            <a:off x="646772" y="1460810"/>
            <a:ext cx="7727794" cy="3769112"/>
          </a:xfrm>
        </p:spPr>
        <p:txBody>
          <a:bodyPr>
            <a:normAutofit/>
          </a:bodyPr>
          <a:lstStyle/>
          <a:p>
            <a:pPr marL="0" indent="0">
              <a:buNone/>
            </a:pPr>
            <a:r>
              <a:rPr lang="en-US" dirty="0"/>
              <a:t>Thank you to the </a:t>
            </a:r>
            <a:r>
              <a:rPr lang="en-US" b="1" dirty="0"/>
              <a:t>transgender people and people living with HIV </a:t>
            </a:r>
            <a:r>
              <a:rPr lang="en-US" dirty="0"/>
              <a:t>who have generously shared their time, experiences, and bodies for the purposes of research.</a:t>
            </a:r>
          </a:p>
          <a:p>
            <a:pPr marL="0" indent="0">
              <a:buNone/>
            </a:pPr>
            <a:endParaRPr lang="en-US" dirty="0"/>
          </a:p>
          <a:p>
            <a:pPr marL="0" indent="0">
              <a:buNone/>
            </a:pPr>
            <a:r>
              <a:rPr lang="en-US" dirty="0"/>
              <a:t>This research and our fight against HIV is indebted to those past and present who put </a:t>
            </a:r>
            <a:r>
              <a:rPr lang="en-US"/>
              <a:t>themselves forward.</a:t>
            </a:r>
            <a:endParaRPr lang="en-US" dirty="0"/>
          </a:p>
          <a:p>
            <a:endParaRPr lang="en-US" dirty="0"/>
          </a:p>
        </p:txBody>
      </p:sp>
    </p:spTree>
    <p:extLst>
      <p:ext uri="{BB962C8B-B14F-4D97-AF65-F5344CB8AC3E}">
        <p14:creationId xmlns:p14="http://schemas.microsoft.com/office/powerpoint/2010/main" val="1796324919"/>
      </p:ext>
    </p:extLst>
  </p:cSld>
  <p:clrMapOvr>
    <a:masterClrMapping/>
  </p:clrMapOvr>
  <mc:AlternateContent xmlns:mc="http://schemas.openxmlformats.org/markup-compatibility/2006" xmlns:p14="http://schemas.microsoft.com/office/powerpoint/2010/main">
    <mc:Choice Requires="p14">
      <p:transition spd="slow" p14:dur="2000" advTm="188"/>
    </mc:Choice>
    <mc:Fallback xmlns="">
      <p:transition spd="slow" advTm="188"/>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22107E-C852-4CA6-98BF-AD9C13B37110}"/>
              </a:ext>
            </a:extLst>
          </p:cNvPr>
          <p:cNvSpPr>
            <a:spLocks noGrp="1"/>
          </p:cNvSpPr>
          <p:nvPr>
            <p:ph type="title"/>
          </p:nvPr>
        </p:nvSpPr>
        <p:spPr>
          <a:xfrm>
            <a:off x="562859" y="274639"/>
            <a:ext cx="8148003" cy="1325562"/>
          </a:xfrm>
        </p:spPr>
        <p:txBody>
          <a:bodyPr>
            <a:normAutofit/>
          </a:bodyPr>
          <a:lstStyle/>
          <a:p>
            <a:pPr algn="l"/>
            <a:r>
              <a:rPr lang="en-US" dirty="0"/>
              <a:t>Road Map</a:t>
            </a:r>
          </a:p>
        </p:txBody>
      </p:sp>
      <p:sp>
        <p:nvSpPr>
          <p:cNvPr id="3" name="Content Placeholder 2">
            <a:extLst>
              <a:ext uri="{FF2B5EF4-FFF2-40B4-BE49-F238E27FC236}">
                <a16:creationId xmlns:a16="http://schemas.microsoft.com/office/drawing/2014/main" xmlns="" id="{C66E1026-DD5D-4C76-8A4D-E69AE6E454D6}"/>
              </a:ext>
            </a:extLst>
          </p:cNvPr>
          <p:cNvSpPr>
            <a:spLocks noGrp="1"/>
          </p:cNvSpPr>
          <p:nvPr>
            <p:ph idx="1"/>
          </p:nvPr>
        </p:nvSpPr>
        <p:spPr>
          <a:xfrm>
            <a:off x="562860" y="1600201"/>
            <a:ext cx="8018280" cy="4525963"/>
          </a:xfrm>
        </p:spPr>
        <p:txBody>
          <a:bodyPr/>
          <a:lstStyle/>
          <a:p>
            <a:pPr>
              <a:lnSpc>
                <a:spcPct val="150000"/>
              </a:lnSpc>
            </a:pPr>
            <a:r>
              <a:rPr lang="en-US" dirty="0"/>
              <a:t>Brief terminology overview</a:t>
            </a:r>
          </a:p>
          <a:p>
            <a:pPr>
              <a:lnSpc>
                <a:spcPct val="150000"/>
              </a:lnSpc>
            </a:pPr>
            <a:r>
              <a:rPr lang="en-US" dirty="0"/>
              <a:t>HIV/STI epidemiologic data update</a:t>
            </a:r>
          </a:p>
          <a:p>
            <a:pPr>
              <a:lnSpc>
                <a:spcPct val="150000"/>
              </a:lnSpc>
            </a:pPr>
            <a:r>
              <a:rPr lang="en-US" dirty="0"/>
              <a:t>Multi-level drivers of HIV/STI</a:t>
            </a:r>
          </a:p>
          <a:p>
            <a:pPr>
              <a:lnSpc>
                <a:spcPct val="150000"/>
              </a:lnSpc>
            </a:pPr>
            <a:r>
              <a:rPr lang="en-US" dirty="0"/>
              <a:t>Integration of conceptual frameworks</a:t>
            </a:r>
          </a:p>
          <a:p>
            <a:pPr>
              <a:lnSpc>
                <a:spcPct val="150000"/>
              </a:lnSpc>
            </a:pPr>
            <a:r>
              <a:rPr lang="en-US" dirty="0"/>
              <a:t>Future pathways</a:t>
            </a:r>
          </a:p>
          <a:p>
            <a:pPr>
              <a:lnSpc>
                <a:spcPct val="150000"/>
              </a:lnSpc>
            </a:pPr>
            <a:endParaRPr lang="en-US" dirty="0"/>
          </a:p>
        </p:txBody>
      </p:sp>
    </p:spTree>
    <p:extLst>
      <p:ext uri="{BB962C8B-B14F-4D97-AF65-F5344CB8AC3E}">
        <p14:creationId xmlns:p14="http://schemas.microsoft.com/office/powerpoint/2010/main" val="448548226"/>
      </p:ext>
    </p:extLst>
  </p:cSld>
  <p:clrMapOvr>
    <a:masterClrMapping/>
  </p:clrMapOvr>
  <mc:AlternateContent xmlns:mc="http://schemas.openxmlformats.org/markup-compatibility/2006" xmlns:p14="http://schemas.microsoft.com/office/powerpoint/2010/main">
    <mc:Choice Requires="p14">
      <p:transition spd="slow" p14:dur="2000" advTm="156"/>
    </mc:Choice>
    <mc:Fallback xmlns="">
      <p:transition spd="slow" advTm="15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Terminology</a:t>
            </a:r>
          </a:p>
        </p:txBody>
      </p:sp>
      <p:sp>
        <p:nvSpPr>
          <p:cNvPr id="3" name="Content Placeholder 2"/>
          <p:cNvSpPr>
            <a:spLocks noGrp="1"/>
          </p:cNvSpPr>
          <p:nvPr>
            <p:ph idx="1"/>
          </p:nvPr>
        </p:nvSpPr>
        <p:spPr>
          <a:xfrm>
            <a:off x="186824" y="1727200"/>
            <a:ext cx="8817475" cy="4572000"/>
          </a:xfrm>
        </p:spPr>
        <p:txBody>
          <a:bodyPr>
            <a:normAutofit/>
          </a:bodyPr>
          <a:lstStyle/>
          <a:p>
            <a:pPr>
              <a:spcBef>
                <a:spcPts val="600"/>
              </a:spcBef>
              <a:spcAft>
                <a:spcPts val="600"/>
              </a:spcAft>
              <a:buFont typeface="Wingdings" panose="05000000000000000000" pitchFamily="2" charset="2"/>
              <a:buChar char="v"/>
            </a:pPr>
            <a:r>
              <a:rPr lang="en-US" sz="2400" b="1" dirty="0">
                <a:solidFill>
                  <a:schemeClr val="tx2">
                    <a:lumMod val="50000"/>
                  </a:schemeClr>
                </a:solidFill>
                <a:latin typeface="Raleway" panose="020B0503030101060003"/>
              </a:rPr>
              <a:t>Cisgender (cis): </a:t>
            </a:r>
            <a:r>
              <a:rPr lang="en-US" sz="2400" dirty="0">
                <a:latin typeface="Raleway" panose="020B0503030101060003"/>
              </a:rPr>
              <a:t>gender = sex assigned at birth (SAB)</a:t>
            </a:r>
          </a:p>
          <a:p>
            <a:pPr>
              <a:spcBef>
                <a:spcPts val="1200"/>
              </a:spcBef>
              <a:spcAft>
                <a:spcPts val="600"/>
              </a:spcAft>
              <a:buFont typeface="Wingdings" panose="05000000000000000000" pitchFamily="2" charset="2"/>
              <a:buChar char="v"/>
            </a:pPr>
            <a:r>
              <a:rPr lang="en-US" sz="2400" b="1" dirty="0">
                <a:solidFill>
                  <a:schemeClr val="tx2">
                    <a:lumMod val="50000"/>
                  </a:schemeClr>
                </a:solidFill>
                <a:latin typeface="Raleway" panose="020B0503030101060003"/>
              </a:rPr>
              <a:t>Transgender (trans): </a:t>
            </a:r>
            <a:r>
              <a:rPr lang="en-US" sz="2400" dirty="0">
                <a:latin typeface="Raleway" panose="020B0503030101060003"/>
                <a:ea typeface="Times New Roman" charset="0"/>
                <a:cs typeface="Times New Roman" charset="0"/>
              </a:rPr>
              <a:t>gender differs from SAB</a:t>
            </a:r>
          </a:p>
          <a:p>
            <a:pPr lvl="2">
              <a:spcBef>
                <a:spcPts val="600"/>
              </a:spcBef>
              <a:spcAft>
                <a:spcPts val="600"/>
              </a:spcAft>
              <a:buFont typeface="Wingdings" panose="05000000000000000000" pitchFamily="2" charset="2"/>
              <a:buChar char="v"/>
            </a:pPr>
            <a:r>
              <a:rPr lang="en-US" sz="2000" b="1" dirty="0">
                <a:solidFill>
                  <a:schemeClr val="tx2">
                    <a:lumMod val="50000"/>
                  </a:schemeClr>
                </a:solidFill>
                <a:latin typeface="Raleway" panose="020B0503030101060003"/>
                <a:ea typeface="Times New Roman" charset="0"/>
                <a:cs typeface="Times New Roman" charset="0"/>
              </a:rPr>
              <a:t>Trans feminine: </a:t>
            </a:r>
            <a:r>
              <a:rPr lang="en-US" sz="2000" dirty="0">
                <a:latin typeface="Raleway" panose="020B0503030101060003"/>
                <a:ea typeface="Times New Roman" charset="0"/>
                <a:cs typeface="Times New Roman" charset="0"/>
              </a:rPr>
              <a:t>male SAB, identify along female spectrum (e.g., women, trans women, hijra, kathoey, </a:t>
            </a:r>
            <a:r>
              <a:rPr lang="en-US" sz="2000" dirty="0" err="1">
                <a:latin typeface="Raleway" panose="020B0503030101060003"/>
                <a:ea typeface="Times New Roman" charset="0"/>
                <a:cs typeface="Times New Roman" charset="0"/>
              </a:rPr>
              <a:t>travestis</a:t>
            </a:r>
            <a:r>
              <a:rPr lang="en-US" sz="2000" dirty="0">
                <a:latin typeface="Raleway" panose="020B0503030101060003"/>
                <a:ea typeface="Times New Roman" charset="0"/>
                <a:cs typeface="Times New Roman" charset="0"/>
              </a:rPr>
              <a:t>, waria)</a:t>
            </a:r>
            <a:r>
              <a:rPr lang="en-US" sz="2000" baseline="30000" dirty="0">
                <a:latin typeface="Raleway" panose="020B0503030101060003"/>
                <a:ea typeface="Times New Roman" charset="0"/>
                <a:cs typeface="Times New Roman" charset="0"/>
              </a:rPr>
              <a:t>1</a:t>
            </a:r>
          </a:p>
          <a:p>
            <a:pPr lvl="2">
              <a:spcBef>
                <a:spcPts val="600"/>
              </a:spcBef>
              <a:spcAft>
                <a:spcPts val="600"/>
              </a:spcAft>
              <a:buFont typeface="Wingdings" panose="05000000000000000000" pitchFamily="2" charset="2"/>
              <a:buChar char="v"/>
            </a:pPr>
            <a:r>
              <a:rPr lang="en-US" sz="2000" b="1" dirty="0">
                <a:solidFill>
                  <a:schemeClr val="tx2">
                    <a:lumMod val="50000"/>
                  </a:schemeClr>
                </a:solidFill>
                <a:latin typeface="Raleway" panose="020B0503030101060003"/>
                <a:ea typeface="Times New Roman" charset="0"/>
                <a:cs typeface="Times New Roman" charset="0"/>
              </a:rPr>
              <a:t>Trans masculine: </a:t>
            </a:r>
            <a:r>
              <a:rPr lang="en-US" sz="2000" dirty="0">
                <a:latin typeface="Raleway" panose="020B0503030101060003"/>
                <a:ea typeface="Times New Roman" charset="0"/>
                <a:cs typeface="Times New Roman" charset="0"/>
              </a:rPr>
              <a:t>female SAB, identify along male spectrum (e.g., men, trans men, stud, tom, Sadhin)</a:t>
            </a:r>
            <a:r>
              <a:rPr lang="en-US" sz="2000" baseline="30000" dirty="0">
                <a:latin typeface="Raleway" panose="020B0503030101060003"/>
                <a:ea typeface="Times New Roman" charset="0"/>
                <a:cs typeface="Times New Roman" charset="0"/>
              </a:rPr>
              <a:t>1</a:t>
            </a:r>
          </a:p>
          <a:p>
            <a:pPr lvl="2">
              <a:spcBef>
                <a:spcPts val="600"/>
              </a:spcBef>
              <a:spcAft>
                <a:spcPts val="600"/>
              </a:spcAft>
              <a:buFont typeface="Wingdings" panose="05000000000000000000" pitchFamily="2" charset="2"/>
              <a:buChar char="v"/>
            </a:pPr>
            <a:r>
              <a:rPr lang="en-US" sz="2000" b="1" dirty="0">
                <a:solidFill>
                  <a:schemeClr val="tx2">
                    <a:lumMod val="50000"/>
                  </a:schemeClr>
                </a:solidFill>
                <a:latin typeface="Raleway" panose="020B0503030101060003"/>
                <a:ea typeface="Times New Roman" charset="0"/>
                <a:cs typeface="Times New Roman" charset="0"/>
              </a:rPr>
              <a:t>Non-binary: </a:t>
            </a:r>
            <a:r>
              <a:rPr lang="en-US" sz="2000" dirty="0">
                <a:latin typeface="Raleway" panose="020B0503030101060003"/>
                <a:ea typeface="Times New Roman" charset="0"/>
                <a:cs typeface="Times New Roman" charset="0"/>
              </a:rPr>
              <a:t>identity neither male OR female, or a combination (eg. genderqueer, gender fluid, agender)</a:t>
            </a:r>
          </a:p>
          <a:p>
            <a:pPr lvl="2">
              <a:spcBef>
                <a:spcPts val="600"/>
              </a:spcBef>
              <a:spcAft>
                <a:spcPts val="600"/>
              </a:spcAft>
              <a:buFont typeface="Wingdings" panose="05000000000000000000" pitchFamily="2" charset="2"/>
              <a:buChar char="v"/>
            </a:pPr>
            <a:endParaRPr lang="en-US" sz="2800" baseline="30000" dirty="0">
              <a:latin typeface="Times New Roman" charset="0"/>
              <a:ea typeface="Times New Roman" charset="0"/>
              <a:cs typeface="Times New Roman" charset="0"/>
            </a:endParaRPr>
          </a:p>
          <a:p>
            <a:pPr lvl="2">
              <a:spcBef>
                <a:spcPts val="600"/>
              </a:spcBef>
              <a:spcAft>
                <a:spcPts val="600"/>
              </a:spcAft>
              <a:buFont typeface="Wingdings" panose="05000000000000000000" pitchFamily="2" charset="2"/>
              <a:buChar char="v"/>
            </a:pPr>
            <a:endParaRPr lang="en-US" sz="2800" dirty="0">
              <a:latin typeface="Times New Roman" charset="0"/>
              <a:ea typeface="Times New Roman" charset="0"/>
              <a:cs typeface="Times New Roman" charset="0"/>
            </a:endParaRPr>
          </a:p>
          <a:p>
            <a:pPr lvl="2">
              <a:spcBef>
                <a:spcPts val="600"/>
              </a:spcBef>
              <a:spcAft>
                <a:spcPts val="600"/>
              </a:spcAft>
              <a:buFont typeface="Wingdings" panose="05000000000000000000" pitchFamily="2" charset="2"/>
              <a:buChar char="v"/>
            </a:pPr>
            <a:endParaRPr lang="en-US" sz="2800" dirty="0"/>
          </a:p>
          <a:p>
            <a:pPr>
              <a:spcBef>
                <a:spcPts val="600"/>
              </a:spcBef>
              <a:spcAft>
                <a:spcPts val="600"/>
              </a:spcAft>
              <a:buFont typeface="Wingdings" panose="05000000000000000000" pitchFamily="2" charset="2"/>
              <a:buChar char="v"/>
            </a:pPr>
            <a:endParaRPr lang="en-US" sz="3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1410"/>
          <a:stretch/>
        </p:blipFill>
        <p:spPr>
          <a:xfrm>
            <a:off x="4536575" y="274639"/>
            <a:ext cx="2072774" cy="114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728" y="274639"/>
            <a:ext cx="1713644" cy="1143000"/>
          </a:xfrm>
          <a:prstGeom prst="rect">
            <a:avLst/>
          </a:prstGeom>
        </p:spPr>
      </p:pic>
    </p:spTree>
    <p:extLst>
      <p:ext uri="{BB962C8B-B14F-4D97-AF65-F5344CB8AC3E}">
        <p14:creationId xmlns:p14="http://schemas.microsoft.com/office/powerpoint/2010/main" val="1307933215"/>
      </p:ext>
    </p:extLst>
  </p:cSld>
  <p:clrMapOvr>
    <a:masterClrMapping/>
  </p:clrMapOvr>
  <mc:AlternateContent xmlns:mc="http://schemas.openxmlformats.org/markup-compatibility/2006" xmlns:p14="http://schemas.microsoft.com/office/powerpoint/2010/main">
    <mc:Choice Requires="p14">
      <p:transition spd="slow" p14:dur="2000" advTm="162"/>
    </mc:Choice>
    <mc:Fallback xmlns="">
      <p:transition spd="slow" advTm="16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3" y="274639"/>
            <a:ext cx="8147507" cy="1143000"/>
          </a:xfrm>
        </p:spPr>
        <p:txBody>
          <a:bodyPr>
            <a:normAutofit fontScale="90000"/>
          </a:bodyPr>
          <a:lstStyle/>
          <a:p>
            <a:pPr algn="l"/>
            <a:r>
              <a:rPr lang="en-US" dirty="0"/>
              <a:t>Growing Data on Transgender Health</a:t>
            </a:r>
          </a:p>
        </p:txBody>
      </p:sp>
      <p:sp>
        <p:nvSpPr>
          <p:cNvPr id="3" name="Content Placeholder 2"/>
          <p:cNvSpPr>
            <a:spLocks noGrp="1"/>
          </p:cNvSpPr>
          <p:nvPr>
            <p:ph idx="1"/>
          </p:nvPr>
        </p:nvSpPr>
        <p:spPr>
          <a:xfrm>
            <a:off x="562859" y="1417639"/>
            <a:ext cx="8403291" cy="4708525"/>
          </a:xfrm>
        </p:spPr>
        <p:txBody>
          <a:bodyPr>
            <a:normAutofit/>
          </a:bodyPr>
          <a:lstStyle/>
          <a:p>
            <a:pPr>
              <a:spcBef>
                <a:spcPts val="600"/>
              </a:spcBef>
              <a:spcAft>
                <a:spcPts val="600"/>
              </a:spcAft>
              <a:buFont typeface=".AppleSystemUIFont" charset="-120"/>
              <a:buChar char="-"/>
            </a:pPr>
            <a:r>
              <a:rPr lang="en-US" sz="2000" dirty="0"/>
              <a:t>Exponential increase in transgender health research in recent years</a:t>
            </a:r>
          </a:p>
          <a:p>
            <a:pPr>
              <a:spcBef>
                <a:spcPts val="600"/>
              </a:spcBef>
              <a:spcAft>
                <a:spcPts val="600"/>
              </a:spcAft>
              <a:buFont typeface=".AppleSystemUIFont" charset="-120"/>
              <a:buChar char="-"/>
            </a:pPr>
            <a:r>
              <a:rPr lang="en-US" sz="2000" dirty="0"/>
              <a:t>Sexual health is second most common area of research focus</a:t>
            </a:r>
          </a:p>
          <a:p>
            <a:pPr lvl="2">
              <a:spcBef>
                <a:spcPts val="600"/>
              </a:spcBef>
              <a:spcAft>
                <a:spcPts val="600"/>
              </a:spcAft>
              <a:buFont typeface=".AppleSystemUIFont" charset="-120"/>
              <a:buChar char="-"/>
            </a:pPr>
            <a:r>
              <a:rPr lang="en-US" sz="1800" dirty="0"/>
              <a:t>Mostly HIV and STIs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07" y="3032979"/>
            <a:ext cx="3523914" cy="24383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889" y="3032979"/>
            <a:ext cx="5042401" cy="3126289"/>
          </a:xfrm>
          <a:prstGeom prst="rect">
            <a:avLst/>
          </a:prstGeom>
        </p:spPr>
      </p:pic>
      <p:sp>
        <p:nvSpPr>
          <p:cNvPr id="7" name="Rounded Rectangle 6"/>
          <p:cNvSpPr/>
          <p:nvPr/>
        </p:nvSpPr>
        <p:spPr>
          <a:xfrm>
            <a:off x="5636300" y="2518136"/>
            <a:ext cx="3300642" cy="829559"/>
          </a:xfrm>
          <a:prstGeom prst="roundRect">
            <a:avLst>
              <a:gd name="adj" fmla="val 630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a:ea typeface="Times New Roman" charset="0"/>
                <a:cs typeface="Times New Roman" charset="0"/>
              </a:rPr>
              <a:t>Vast majority of data on transgender people assigned male sex at birth</a:t>
            </a:r>
          </a:p>
        </p:txBody>
      </p:sp>
      <p:cxnSp>
        <p:nvCxnSpPr>
          <p:cNvPr id="8" name="Straight Connector 7"/>
          <p:cNvCxnSpPr/>
          <p:nvPr/>
        </p:nvCxnSpPr>
        <p:spPr>
          <a:xfrm>
            <a:off x="5332279" y="3143693"/>
            <a:ext cx="16924" cy="583906"/>
          </a:xfrm>
          <a:prstGeom prst="line">
            <a:avLst/>
          </a:prstGeom>
          <a:ln>
            <a:solidFill>
              <a:srgbClr val="5F4B8C"/>
            </a:solidFill>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99493" y="22723"/>
            <a:ext cx="2244507" cy="276999"/>
          </a:xfrm>
          <a:prstGeom prst="rect">
            <a:avLst/>
          </a:prstGeom>
          <a:noFill/>
        </p:spPr>
        <p:txBody>
          <a:bodyPr wrap="square" rtlCol="0">
            <a:spAutoFit/>
          </a:bodyPr>
          <a:lstStyle/>
          <a:p>
            <a:pPr algn="r"/>
            <a:r>
              <a:rPr lang="en-US" sz="1200" dirty="0">
                <a:latin typeface="Times New Roman" charset="0"/>
                <a:ea typeface="Times New Roman" charset="0"/>
                <a:cs typeface="Times New Roman" charset="0"/>
              </a:rPr>
              <a:t>Figures from Reisner et al. 2016</a:t>
            </a:r>
          </a:p>
        </p:txBody>
      </p:sp>
    </p:spTree>
    <p:custDataLst>
      <p:tags r:id="rId1"/>
    </p:custDataLst>
    <p:extLst>
      <p:ext uri="{BB962C8B-B14F-4D97-AF65-F5344CB8AC3E}">
        <p14:creationId xmlns:p14="http://schemas.microsoft.com/office/powerpoint/2010/main" val="1496857682"/>
      </p:ext>
    </p:extLst>
  </p:cSld>
  <p:clrMapOvr>
    <a:masterClrMapping/>
  </p:clrMapOvr>
  <mc:AlternateContent xmlns:mc="http://schemas.openxmlformats.org/markup-compatibility/2006" xmlns:p14="http://schemas.microsoft.com/office/powerpoint/2010/main">
    <mc:Choice Requires="p14">
      <p:transition spd="slow" p14:dur="2000" advTm="657"/>
    </mc:Choice>
    <mc:Fallback xmlns="">
      <p:transition spd="slow" advTm="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26FBD-16DC-4B98-A8D4-0C89582356CF}"/>
              </a:ext>
            </a:extLst>
          </p:cNvPr>
          <p:cNvSpPr>
            <a:spLocks noGrp="1"/>
          </p:cNvSpPr>
          <p:nvPr>
            <p:ph type="title"/>
          </p:nvPr>
        </p:nvSpPr>
        <p:spPr/>
        <p:txBody>
          <a:bodyPr>
            <a:normAutofit/>
          </a:bodyPr>
          <a:lstStyle/>
          <a:p>
            <a:r>
              <a:rPr lang="en-US" dirty="0"/>
              <a:t>HIV Burden: Trans Women (TW)</a:t>
            </a:r>
          </a:p>
        </p:txBody>
      </p:sp>
      <p:sp>
        <p:nvSpPr>
          <p:cNvPr id="3" name="Content Placeholder 2">
            <a:extLst>
              <a:ext uri="{FF2B5EF4-FFF2-40B4-BE49-F238E27FC236}">
                <a16:creationId xmlns:a16="http://schemas.microsoft.com/office/drawing/2014/main" xmlns="" id="{622611F3-809E-4130-874C-92488CBB9948}"/>
              </a:ext>
            </a:extLst>
          </p:cNvPr>
          <p:cNvSpPr>
            <a:spLocks noGrp="1"/>
          </p:cNvSpPr>
          <p:nvPr>
            <p:ph idx="1"/>
          </p:nvPr>
        </p:nvSpPr>
        <p:spPr>
          <a:xfrm>
            <a:off x="512018" y="1188107"/>
            <a:ext cx="8119964" cy="4694219"/>
          </a:xfrm>
        </p:spPr>
        <p:txBody>
          <a:bodyPr>
            <a:normAutofit/>
          </a:bodyPr>
          <a:lstStyle/>
          <a:p>
            <a:r>
              <a:rPr lang="en-US" sz="2000" b="1" dirty="0">
                <a:solidFill>
                  <a:schemeClr val="tx2">
                    <a:lumMod val="50000"/>
                  </a:schemeClr>
                </a:solidFill>
              </a:rPr>
              <a:t>HIV global meta-analysis </a:t>
            </a:r>
            <a:r>
              <a:rPr lang="en-US" sz="2000" dirty="0"/>
              <a:t>(2000-11):</a:t>
            </a:r>
            <a:r>
              <a:rPr lang="en-US" sz="2000" baseline="30000" dirty="0"/>
              <a:t>2</a:t>
            </a:r>
            <a:r>
              <a:rPr lang="en-US" sz="2000" dirty="0"/>
              <a:t> 15 countries, &gt;11,000 TW</a:t>
            </a:r>
          </a:p>
          <a:p>
            <a:pPr lvl="1"/>
            <a:r>
              <a:rPr lang="en-US" sz="1800" dirty="0"/>
              <a:t>Pooled prevalence </a:t>
            </a:r>
            <a:r>
              <a:rPr lang="en-US" sz="1800" b="1" dirty="0">
                <a:solidFill>
                  <a:srgbClr val="0070C0"/>
                </a:solidFill>
              </a:rPr>
              <a:t>19%, OR 49 </a:t>
            </a:r>
            <a:r>
              <a:rPr lang="en-US" sz="1800" dirty="0"/>
              <a:t>v. repro aged adults (lab confirmed)</a:t>
            </a:r>
          </a:p>
          <a:p>
            <a:pPr lvl="1"/>
            <a:r>
              <a:rPr lang="en-US" sz="1800" dirty="0"/>
              <a:t>No data from sub-Saharan Africa or Central Asia/Eastern Europe</a:t>
            </a:r>
          </a:p>
          <a:p>
            <a:pPr>
              <a:spcBef>
                <a:spcPts val="1200"/>
              </a:spcBef>
            </a:pPr>
            <a:r>
              <a:rPr lang="en-US" sz="2000" b="1" dirty="0">
                <a:solidFill>
                  <a:schemeClr val="tx2">
                    <a:lumMod val="50000"/>
                  </a:schemeClr>
                </a:solidFill>
              </a:rPr>
              <a:t>HIV systematic review </a:t>
            </a:r>
            <a:r>
              <a:rPr lang="en-US" sz="2000" dirty="0"/>
              <a:t>(2012-15):</a:t>
            </a:r>
            <a:r>
              <a:rPr lang="en-US" sz="2000" baseline="30000" dirty="0"/>
              <a:t>3</a:t>
            </a:r>
            <a:r>
              <a:rPr lang="en-US" sz="2000" dirty="0"/>
              <a:t> Self-report and lab confirmed</a:t>
            </a:r>
          </a:p>
          <a:p>
            <a:pPr lvl="1"/>
            <a:r>
              <a:rPr lang="en-US" sz="1800" dirty="0"/>
              <a:t>50 new studies published, most among TW outside the U.S.</a:t>
            </a:r>
          </a:p>
          <a:p>
            <a:pPr lvl="1"/>
            <a:r>
              <a:rPr lang="en-US" sz="1800" dirty="0"/>
              <a:t>Highest prevalence among youth and women of color</a:t>
            </a:r>
            <a:endParaRPr lang="en-US" sz="2000" dirty="0"/>
          </a:p>
          <a:p>
            <a:pPr lvl="1"/>
            <a:r>
              <a:rPr lang="en-US" sz="1800" dirty="0"/>
              <a:t>3 incidence estimates:  </a:t>
            </a:r>
            <a:r>
              <a:rPr lang="en-US" sz="1800" b="1" dirty="0">
                <a:solidFill>
                  <a:srgbClr val="0070C0"/>
                </a:solidFill>
              </a:rPr>
              <a:t>1.2-3.6 per 100 person-years</a:t>
            </a:r>
          </a:p>
          <a:p>
            <a:pPr lvl="1"/>
            <a:r>
              <a:rPr lang="en-US" sz="1800" dirty="0"/>
              <a:t>Only 8 studies on </a:t>
            </a:r>
            <a:r>
              <a:rPr lang="en-US" sz="1800" dirty="0" err="1"/>
              <a:t>syndemic</a:t>
            </a:r>
            <a:r>
              <a:rPr lang="en-US" sz="1800" dirty="0"/>
              <a:t> </a:t>
            </a:r>
            <a:r>
              <a:rPr lang="en-US" sz="1800" smtClean="0"/>
              <a:t>drivers. </a:t>
            </a:r>
            <a:r>
              <a:rPr lang="en-US" sz="1800" smtClean="0"/>
              <a:t>Still </a:t>
            </a:r>
            <a:r>
              <a:rPr lang="en-US" sz="1800" dirty="0"/>
              <a:t>no data from SSA or CA/EU. </a:t>
            </a:r>
          </a:p>
        </p:txBody>
      </p:sp>
      <p:pic>
        <p:nvPicPr>
          <p:cNvPr id="4" name="Content Placeholder 3">
            <a:extLst>
              <a:ext uri="{FF2B5EF4-FFF2-40B4-BE49-F238E27FC236}">
                <a16:creationId xmlns:a16="http://schemas.microsoft.com/office/drawing/2014/main" xmlns="" id="{73E56B1B-1DFC-4998-BADC-0C704523B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56" y="4049032"/>
            <a:ext cx="4034958" cy="2144738"/>
          </a:xfrm>
          <a:prstGeom prst="rect">
            <a:avLst/>
          </a:prstGeom>
        </p:spPr>
      </p:pic>
      <p:sp>
        <p:nvSpPr>
          <p:cNvPr id="5" name="Rounded Rectangle 5">
            <a:extLst>
              <a:ext uri="{FF2B5EF4-FFF2-40B4-BE49-F238E27FC236}">
                <a16:creationId xmlns:a16="http://schemas.microsoft.com/office/drawing/2014/main" xmlns="" id="{36376A89-155A-47DA-8BD9-37CB3CCB2B4B}"/>
              </a:ext>
            </a:extLst>
          </p:cNvPr>
          <p:cNvSpPr/>
          <p:nvPr/>
        </p:nvSpPr>
        <p:spPr>
          <a:xfrm>
            <a:off x="5380020" y="4213781"/>
            <a:ext cx="3481175" cy="1769289"/>
          </a:xfrm>
          <a:prstGeom prst="roundRect">
            <a:avLst>
              <a:gd name="adj" fmla="val 630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sz="2000" b="1" dirty="0">
                <a:latin typeface="Calibri" panose="020F0502020204030204" pitchFamily="34" charset="0"/>
                <a:ea typeface="Times New Roman" charset="0"/>
                <a:cs typeface="Times New Roman" charset="0"/>
              </a:rPr>
              <a:t>In parts of the world where HIV burden is greatest, we have the least amount of information about transgender populations </a:t>
            </a:r>
          </a:p>
        </p:txBody>
      </p:sp>
      <p:sp>
        <p:nvSpPr>
          <p:cNvPr id="6" name="TextBox 5">
            <a:extLst>
              <a:ext uri="{FF2B5EF4-FFF2-40B4-BE49-F238E27FC236}">
                <a16:creationId xmlns:a16="http://schemas.microsoft.com/office/drawing/2014/main" xmlns="" id="{D619B847-EB0E-498F-B7D8-1EB766556742}"/>
              </a:ext>
            </a:extLst>
          </p:cNvPr>
          <p:cNvSpPr txBox="1"/>
          <p:nvPr/>
        </p:nvSpPr>
        <p:spPr>
          <a:xfrm>
            <a:off x="2875176" y="4705902"/>
            <a:ext cx="452486" cy="830997"/>
          </a:xfrm>
          <a:prstGeom prst="rect">
            <a:avLst/>
          </a:prstGeom>
          <a:noFill/>
        </p:spPr>
        <p:txBody>
          <a:bodyPr wrap="square" rtlCol="0">
            <a:spAutoFit/>
          </a:bodyPr>
          <a:lstStyle/>
          <a:p>
            <a:r>
              <a:rPr lang="en-US" sz="4800" b="1" dirty="0">
                <a:solidFill>
                  <a:srgbClr val="EF4129"/>
                </a:solidFill>
                <a:latin typeface="Times New Roman" charset="0"/>
                <a:ea typeface="Times New Roman" charset="0"/>
                <a:cs typeface="Times New Roman" charset="0"/>
              </a:rPr>
              <a:t>?</a:t>
            </a:r>
          </a:p>
        </p:txBody>
      </p:sp>
    </p:spTree>
    <p:custDataLst>
      <p:tags r:id="rId1"/>
    </p:custDataLst>
    <p:extLst>
      <p:ext uri="{BB962C8B-B14F-4D97-AF65-F5344CB8AC3E}">
        <p14:creationId xmlns:p14="http://schemas.microsoft.com/office/powerpoint/2010/main" val="1991601997"/>
      </p:ext>
    </p:extLst>
  </p:cSld>
  <p:clrMapOvr>
    <a:masterClrMapping/>
  </p:clrMapOvr>
  <mc:AlternateContent xmlns:mc="http://schemas.openxmlformats.org/markup-compatibility/2006" xmlns:p14="http://schemas.microsoft.com/office/powerpoint/2010/main">
    <mc:Choice Requires="p14">
      <p:transition spd="slow" p14:dur="2000" advTm="1095"/>
    </mc:Choice>
    <mc:Fallback xmlns="">
      <p:transition spd="slow" advTm="10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01" y="274639"/>
            <a:ext cx="8776355" cy="1143000"/>
          </a:xfrm>
        </p:spPr>
        <p:txBody>
          <a:bodyPr>
            <a:noAutofit/>
          </a:bodyPr>
          <a:lstStyle/>
          <a:p>
            <a:pPr algn="l"/>
            <a:r>
              <a:rPr lang="en-US" sz="3200" dirty="0"/>
              <a:t>HIV Prevalence in TW in Sub-Saharan Africa</a:t>
            </a:r>
            <a:r>
              <a:rPr lang="en-US" sz="2800" baseline="30000" dirty="0"/>
              <a:t>5</a:t>
            </a:r>
            <a:endParaRPr lang="en-US" sz="3200" baseline="30000" dirty="0"/>
          </a:p>
        </p:txBody>
      </p:sp>
      <p:sp>
        <p:nvSpPr>
          <p:cNvPr id="3" name="Content Placeholder 2"/>
          <p:cNvSpPr>
            <a:spLocks noGrp="1"/>
          </p:cNvSpPr>
          <p:nvPr>
            <p:ph idx="1"/>
          </p:nvPr>
        </p:nvSpPr>
        <p:spPr>
          <a:xfrm>
            <a:off x="562860" y="1417639"/>
            <a:ext cx="8439738" cy="2513338"/>
          </a:xfrm>
        </p:spPr>
        <p:txBody>
          <a:bodyPr>
            <a:noAutofit/>
          </a:bodyPr>
          <a:lstStyle/>
          <a:p>
            <a:pPr>
              <a:spcBef>
                <a:spcPts val="600"/>
              </a:spcBef>
              <a:spcAft>
                <a:spcPts val="600"/>
              </a:spcAft>
              <a:buFont typeface="Wingdings" panose="05000000000000000000" pitchFamily="2" charset="2"/>
              <a:buChar char="§"/>
            </a:pPr>
            <a:r>
              <a:rPr lang="en-US" sz="2000" dirty="0">
                <a:latin typeface="Calibri" panose="020F0502020204030204" pitchFamily="34" charset="0"/>
                <a:ea typeface="Times New Roman" charset="0"/>
                <a:cs typeface="Times New Roman" charset="0"/>
              </a:rPr>
              <a:t>“MSM” studies at 14 sites across 8 countries: Burkina Faso, Cote d’Ivoire, The Gambia, Lesotho, Malawi, Senegal, Swaziland, and Togo</a:t>
            </a:r>
          </a:p>
          <a:p>
            <a:pPr lvl="4">
              <a:spcBef>
                <a:spcPts val="600"/>
              </a:spcBef>
              <a:spcAft>
                <a:spcPts val="600"/>
              </a:spcAft>
              <a:buFont typeface="Wingdings" panose="05000000000000000000" pitchFamily="2" charset="2"/>
              <a:buChar char="§"/>
            </a:pPr>
            <a:r>
              <a:rPr lang="en-US" dirty="0">
                <a:latin typeface="Calibri" panose="020F0502020204030204" pitchFamily="34" charset="0"/>
                <a:ea typeface="Times New Roman" charset="0"/>
                <a:cs typeface="Times New Roman" charset="0"/>
              </a:rPr>
              <a:t>RDS/PLACE ⇒ Survey ⇒ rapid HIV testing</a:t>
            </a:r>
          </a:p>
          <a:p>
            <a:pPr lvl="4">
              <a:spcBef>
                <a:spcPts val="600"/>
              </a:spcBef>
              <a:spcAft>
                <a:spcPts val="600"/>
              </a:spcAft>
              <a:buFont typeface="Wingdings" panose="05000000000000000000" pitchFamily="2" charset="2"/>
              <a:buChar char="§"/>
            </a:pPr>
            <a:r>
              <a:rPr lang="en-US" dirty="0">
                <a:latin typeface="Calibri" panose="020F0502020204030204" pitchFamily="34" charset="0"/>
                <a:ea typeface="Times New Roman" charset="0"/>
                <a:cs typeface="Times New Roman" charset="0"/>
              </a:rPr>
              <a:t>Among 4,586 male SAB participants, </a:t>
            </a:r>
            <a:r>
              <a:rPr lang="en-US" b="1" dirty="0">
                <a:solidFill>
                  <a:srgbClr val="0070C0"/>
                </a:solidFill>
                <a:latin typeface="Calibri" panose="020F0502020204030204" pitchFamily="34" charset="0"/>
                <a:ea typeface="Times New Roman" charset="0"/>
                <a:cs typeface="Times New Roman" charset="0"/>
              </a:rPr>
              <a:t>20% identified as TW </a:t>
            </a:r>
            <a:r>
              <a:rPr lang="en-US" dirty="0">
                <a:latin typeface="Calibri" panose="020F0502020204030204" pitchFamily="34" charset="0"/>
                <a:ea typeface="Times New Roman" charset="0"/>
                <a:cs typeface="Times New Roman" charset="0"/>
              </a:rPr>
              <a:t>or female (remaining were cis MSM) ⇒ 937 TW</a:t>
            </a:r>
          </a:p>
          <a:p>
            <a:pPr lvl="4">
              <a:spcBef>
                <a:spcPts val="600"/>
              </a:spcBef>
              <a:spcAft>
                <a:spcPts val="600"/>
              </a:spcAft>
              <a:buFont typeface="Wingdings" panose="05000000000000000000" pitchFamily="2" charset="2"/>
              <a:buChar char="§"/>
            </a:pPr>
            <a:r>
              <a:rPr lang="en-US" b="1" dirty="0">
                <a:solidFill>
                  <a:srgbClr val="0070C0"/>
                </a:solidFill>
                <a:latin typeface="Calibri" panose="020F0502020204030204" pitchFamily="34" charset="0"/>
                <a:cs typeface="Times New Roman" charset="0"/>
              </a:rPr>
              <a:t>HIV prevalence among TW: 25% </a:t>
            </a:r>
            <a:r>
              <a:rPr lang="en-US" dirty="0">
                <a:latin typeface="Calibri" panose="020F0502020204030204" pitchFamily="34" charset="0"/>
                <a:cs typeface="Times New Roman" charset="0"/>
              </a:rPr>
              <a:t>(vs. 14% among cis MSM)</a:t>
            </a:r>
          </a:p>
          <a:p>
            <a:pPr lvl="4">
              <a:spcBef>
                <a:spcPts val="600"/>
              </a:spcBef>
              <a:spcAft>
                <a:spcPts val="600"/>
              </a:spcAft>
              <a:buFont typeface="Wingdings" panose="05000000000000000000" pitchFamily="2" charset="2"/>
              <a:buChar char="§"/>
            </a:pPr>
            <a:endParaRPr lang="en-US" b="1" dirty="0">
              <a:solidFill>
                <a:schemeClr val="accent5">
                  <a:lumMod val="50000"/>
                </a:schemeClr>
              </a:solidFill>
              <a:latin typeface="Calibri" panose="020F0502020204030204" pitchFamily="34" charset="0"/>
              <a:ea typeface="Times New Roman" charset="0"/>
              <a:cs typeface="Times New Roman" charset="0"/>
            </a:endParaRPr>
          </a:p>
          <a:p>
            <a:pPr>
              <a:spcBef>
                <a:spcPts val="600"/>
              </a:spcBef>
              <a:spcAft>
                <a:spcPts val="600"/>
              </a:spcAft>
              <a:buFont typeface="Wingdings" panose="05000000000000000000" pitchFamily="2" charset="2"/>
              <a:buChar char="§"/>
            </a:pPr>
            <a:endParaRPr lang="en-US" sz="2000" dirty="0"/>
          </a:p>
        </p:txBody>
      </p:sp>
      <p:pic>
        <p:nvPicPr>
          <p:cNvPr id="4" name="Picture 3"/>
          <p:cNvPicPr>
            <a:picLocks noChangeAspect="1"/>
          </p:cNvPicPr>
          <p:nvPr/>
        </p:nvPicPr>
        <p:blipFill>
          <a:blip r:embed="rId4"/>
          <a:stretch>
            <a:fillRect/>
          </a:stretch>
        </p:blipFill>
        <p:spPr>
          <a:xfrm>
            <a:off x="196280" y="2784639"/>
            <a:ext cx="2145619" cy="2292676"/>
          </a:xfrm>
          <a:prstGeom prst="rect">
            <a:avLst/>
          </a:prstGeom>
        </p:spPr>
      </p:pic>
      <p:pic>
        <p:nvPicPr>
          <p:cNvPr id="6" name="Picture 5">
            <a:extLst>
              <a:ext uri="{FF2B5EF4-FFF2-40B4-BE49-F238E27FC236}">
                <a16:creationId xmlns:a16="http://schemas.microsoft.com/office/drawing/2014/main" xmlns="" id="{58A96016-6C31-41C6-9155-7BC35EF04BF5}"/>
              </a:ext>
            </a:extLst>
          </p:cNvPr>
          <p:cNvPicPr>
            <a:picLocks noChangeAspect="1"/>
          </p:cNvPicPr>
          <p:nvPr/>
        </p:nvPicPr>
        <p:blipFill>
          <a:blip r:embed="rId5"/>
          <a:stretch>
            <a:fillRect/>
          </a:stretch>
        </p:blipFill>
        <p:spPr>
          <a:xfrm>
            <a:off x="2372027" y="3877978"/>
            <a:ext cx="6523348" cy="2255209"/>
          </a:xfrm>
          <a:prstGeom prst="rect">
            <a:avLst/>
          </a:prstGeom>
        </p:spPr>
      </p:pic>
      <p:sp>
        <p:nvSpPr>
          <p:cNvPr id="7" name="TextBox 6">
            <a:extLst>
              <a:ext uri="{FF2B5EF4-FFF2-40B4-BE49-F238E27FC236}">
                <a16:creationId xmlns:a16="http://schemas.microsoft.com/office/drawing/2014/main" xmlns="" id="{168C17C6-7DEC-4A72-8612-455B2FD6D2DD}"/>
              </a:ext>
            </a:extLst>
          </p:cNvPr>
          <p:cNvSpPr txBox="1"/>
          <p:nvPr/>
        </p:nvSpPr>
        <p:spPr>
          <a:xfrm>
            <a:off x="5665509" y="6523348"/>
            <a:ext cx="1611984" cy="261610"/>
          </a:xfrm>
          <a:prstGeom prst="rect">
            <a:avLst/>
          </a:prstGeom>
          <a:noFill/>
        </p:spPr>
        <p:txBody>
          <a:bodyPr wrap="square" rtlCol="0">
            <a:spAutoFit/>
          </a:bodyPr>
          <a:lstStyle/>
          <a:p>
            <a:r>
              <a:rPr lang="en-US" sz="1050" dirty="0"/>
              <a:t>Poteat et al. 2017</a:t>
            </a:r>
          </a:p>
        </p:txBody>
      </p:sp>
      <p:sp>
        <p:nvSpPr>
          <p:cNvPr id="8" name="Rounded Rectangle 6">
            <a:extLst>
              <a:ext uri="{FF2B5EF4-FFF2-40B4-BE49-F238E27FC236}">
                <a16:creationId xmlns:a16="http://schemas.microsoft.com/office/drawing/2014/main" xmlns="" id="{EBF7A0D6-BCC0-4BE1-8AB1-47A0F5610BE5}"/>
              </a:ext>
            </a:extLst>
          </p:cNvPr>
          <p:cNvSpPr/>
          <p:nvPr/>
        </p:nvSpPr>
        <p:spPr>
          <a:xfrm>
            <a:off x="2579571" y="4552750"/>
            <a:ext cx="6073541" cy="1323444"/>
          </a:xfrm>
          <a:prstGeom prst="roundRect">
            <a:avLst>
              <a:gd name="adj" fmla="val 630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sz="2400" b="1" dirty="0">
                <a:ea typeface="Times New Roman" charset="0"/>
                <a:cs typeface="Times New Roman" charset="0"/>
              </a:rPr>
              <a:t>Violence, law enforcement stigma, and depression significantly associated with HIV</a:t>
            </a:r>
          </a:p>
        </p:txBody>
      </p:sp>
    </p:spTree>
    <p:custDataLst>
      <p:tags r:id="rId1"/>
    </p:custDataLst>
    <p:extLst>
      <p:ext uri="{BB962C8B-B14F-4D97-AF65-F5344CB8AC3E}">
        <p14:creationId xmlns:p14="http://schemas.microsoft.com/office/powerpoint/2010/main" val="1002722161"/>
      </p:ext>
    </p:extLst>
  </p:cSld>
  <p:clrMapOvr>
    <a:masterClrMapping/>
  </p:clrMapOvr>
  <mc:AlternateContent xmlns:mc="http://schemas.openxmlformats.org/markup-compatibility/2006" xmlns:p14="http://schemas.microsoft.com/office/powerpoint/2010/main">
    <mc:Choice Requires="p14">
      <p:transition spd="slow" p14:dur="2000" advTm="1354"/>
    </mc:Choice>
    <mc:Fallback xmlns="">
      <p:transition spd="slow" advTm="1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26FBD-16DC-4B98-A8D4-0C89582356CF}"/>
              </a:ext>
            </a:extLst>
          </p:cNvPr>
          <p:cNvSpPr>
            <a:spLocks noGrp="1"/>
          </p:cNvSpPr>
          <p:nvPr>
            <p:ph type="title"/>
          </p:nvPr>
        </p:nvSpPr>
        <p:spPr>
          <a:xfrm>
            <a:off x="562860" y="274639"/>
            <a:ext cx="8018280" cy="935609"/>
          </a:xfrm>
        </p:spPr>
        <p:txBody>
          <a:bodyPr>
            <a:normAutofit/>
          </a:bodyPr>
          <a:lstStyle/>
          <a:p>
            <a:r>
              <a:rPr lang="en-US" dirty="0"/>
              <a:t>STI Burden: Trans Women (TW)</a:t>
            </a:r>
          </a:p>
        </p:txBody>
      </p:sp>
      <p:sp>
        <p:nvSpPr>
          <p:cNvPr id="3" name="Content Placeholder 2">
            <a:extLst>
              <a:ext uri="{FF2B5EF4-FFF2-40B4-BE49-F238E27FC236}">
                <a16:creationId xmlns:a16="http://schemas.microsoft.com/office/drawing/2014/main" xmlns="" id="{622611F3-809E-4130-874C-92488CBB9948}"/>
              </a:ext>
            </a:extLst>
          </p:cNvPr>
          <p:cNvSpPr>
            <a:spLocks noGrp="1"/>
          </p:cNvSpPr>
          <p:nvPr>
            <p:ph idx="1"/>
          </p:nvPr>
        </p:nvSpPr>
        <p:spPr>
          <a:xfrm>
            <a:off x="562859" y="1105785"/>
            <a:ext cx="8253881" cy="5477575"/>
          </a:xfrm>
        </p:spPr>
        <p:txBody>
          <a:bodyPr>
            <a:normAutofit/>
          </a:bodyPr>
          <a:lstStyle/>
          <a:p>
            <a:r>
              <a:rPr lang="en-US" sz="2000" b="1" dirty="0">
                <a:solidFill>
                  <a:schemeClr val="tx2">
                    <a:lumMod val="50000"/>
                  </a:schemeClr>
                </a:solidFill>
              </a:rPr>
              <a:t>HIV/STI co-infection </a:t>
            </a:r>
            <a:r>
              <a:rPr lang="en-US" sz="2000" dirty="0"/>
              <a:t>systematic review (2010-15):</a:t>
            </a:r>
            <a:r>
              <a:rPr lang="en-US" sz="2000" baseline="30000" dirty="0"/>
              <a:t>6</a:t>
            </a:r>
            <a:r>
              <a:rPr lang="en-US" sz="2000" dirty="0"/>
              <a:t> 27 studies</a:t>
            </a:r>
          </a:p>
          <a:p>
            <a:pPr lvl="1"/>
            <a:r>
              <a:rPr lang="en-US" sz="1800" dirty="0"/>
              <a:t>High prevalence of STIs in all studies</a:t>
            </a:r>
          </a:p>
          <a:p>
            <a:pPr lvl="1"/>
            <a:r>
              <a:rPr lang="en-US" sz="1800" dirty="0"/>
              <a:t>Only </a:t>
            </a:r>
            <a:r>
              <a:rPr lang="en-US" sz="1800" b="1" dirty="0">
                <a:solidFill>
                  <a:srgbClr val="0070C0"/>
                </a:solidFill>
              </a:rPr>
              <a:t>4 studies </a:t>
            </a:r>
            <a:r>
              <a:rPr lang="en-US" sz="1800" dirty="0"/>
              <a:t>addressed HIV/STI co-infection, all in TW outside US</a:t>
            </a:r>
          </a:p>
          <a:p>
            <a:pPr lvl="2"/>
            <a:r>
              <a:rPr lang="en-US" sz="1800" dirty="0"/>
              <a:t>STI co-infections range from </a:t>
            </a:r>
            <a:r>
              <a:rPr lang="en-US" sz="1800" b="1" dirty="0">
                <a:solidFill>
                  <a:srgbClr val="0070C0"/>
                </a:solidFill>
              </a:rPr>
              <a:t>2.5% to 13.8%</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000" dirty="0"/>
              <a:t>2017 data with Baltimore-based </a:t>
            </a:r>
            <a:r>
              <a:rPr lang="en-US" sz="2000" b="1" dirty="0"/>
              <a:t>TW sex workers </a:t>
            </a:r>
            <a:r>
              <a:rPr lang="en-US" sz="2000" dirty="0"/>
              <a:t>(n=63)</a:t>
            </a:r>
          </a:p>
          <a:p>
            <a:pPr lvl="1"/>
            <a:r>
              <a:rPr lang="en-US" sz="1800" b="1" dirty="0">
                <a:solidFill>
                  <a:srgbClr val="0070C0"/>
                </a:solidFill>
              </a:rPr>
              <a:t>44% tested positive for STI (GC/CT/</a:t>
            </a:r>
            <a:r>
              <a:rPr lang="en-US" sz="1800" b="1" dirty="0" err="1">
                <a:solidFill>
                  <a:srgbClr val="0070C0"/>
                </a:solidFill>
              </a:rPr>
              <a:t>Trich</a:t>
            </a:r>
            <a:r>
              <a:rPr lang="en-US" sz="1800" b="1" dirty="0">
                <a:solidFill>
                  <a:srgbClr val="0070C0"/>
                </a:solidFill>
              </a:rPr>
              <a:t>) and 41% HIV+</a:t>
            </a:r>
            <a:endParaRPr lang="en-US" sz="2000" dirty="0"/>
          </a:p>
        </p:txBody>
      </p:sp>
      <p:pic>
        <p:nvPicPr>
          <p:cNvPr id="5" name="Picture 4">
            <a:extLst>
              <a:ext uri="{FF2B5EF4-FFF2-40B4-BE49-F238E27FC236}">
                <a16:creationId xmlns:a16="http://schemas.microsoft.com/office/drawing/2014/main" xmlns="" id="{A96DA3DF-C2A4-4EFE-8A19-91FCAD81C50F}"/>
              </a:ext>
            </a:extLst>
          </p:cNvPr>
          <p:cNvPicPr>
            <a:picLocks noChangeAspect="1"/>
          </p:cNvPicPr>
          <p:nvPr/>
        </p:nvPicPr>
        <p:blipFill>
          <a:blip r:embed="rId3"/>
          <a:stretch>
            <a:fillRect/>
          </a:stretch>
        </p:blipFill>
        <p:spPr>
          <a:xfrm>
            <a:off x="1639592" y="2546113"/>
            <a:ext cx="5637901" cy="2893096"/>
          </a:xfrm>
          <a:prstGeom prst="rect">
            <a:avLst/>
          </a:prstGeom>
        </p:spPr>
      </p:pic>
      <p:sp>
        <p:nvSpPr>
          <p:cNvPr id="6" name="TextBox 5">
            <a:extLst>
              <a:ext uri="{FF2B5EF4-FFF2-40B4-BE49-F238E27FC236}">
                <a16:creationId xmlns:a16="http://schemas.microsoft.com/office/drawing/2014/main" xmlns="" id="{C7830C88-7C9E-4031-86CA-5A67E5F57634}"/>
              </a:ext>
            </a:extLst>
          </p:cNvPr>
          <p:cNvSpPr txBox="1"/>
          <p:nvPr/>
        </p:nvSpPr>
        <p:spPr>
          <a:xfrm>
            <a:off x="5665509" y="6523348"/>
            <a:ext cx="1611984" cy="261610"/>
          </a:xfrm>
          <a:prstGeom prst="rect">
            <a:avLst/>
          </a:prstGeom>
          <a:noFill/>
        </p:spPr>
        <p:txBody>
          <a:bodyPr wrap="square" rtlCol="0">
            <a:spAutoFit/>
          </a:bodyPr>
          <a:lstStyle/>
          <a:p>
            <a:r>
              <a:rPr lang="en-US" sz="1050" dirty="0"/>
              <a:t>MacCarthy et al. 2017</a:t>
            </a:r>
          </a:p>
        </p:txBody>
      </p:sp>
    </p:spTree>
    <p:custDataLst>
      <p:tags r:id="rId1"/>
    </p:custDataLst>
    <p:extLst>
      <p:ext uri="{BB962C8B-B14F-4D97-AF65-F5344CB8AC3E}">
        <p14:creationId xmlns:p14="http://schemas.microsoft.com/office/powerpoint/2010/main" val="3704422905"/>
      </p:ext>
    </p:extLst>
  </p:cSld>
  <p:clrMapOvr>
    <a:masterClrMapping/>
  </p:clrMapOvr>
  <mc:AlternateContent xmlns:mc="http://schemas.openxmlformats.org/markup-compatibility/2006" xmlns:p14="http://schemas.microsoft.com/office/powerpoint/2010/main">
    <mc:Choice Requires="p14">
      <p:transition spd="slow" p14:dur="2000" advTm="15721"/>
    </mc:Choice>
    <mc:Fallback xmlns="">
      <p:transition spd="slow" advTm="157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0.2"/>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61.1"/>
</p:tagLst>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7508</TotalTime>
  <Words>1537</Words>
  <Application>Microsoft Office PowerPoint</Application>
  <PresentationFormat>On-screen Show (4:3)</PresentationFormat>
  <Paragraphs>177</Paragraphs>
  <Slides>18</Slides>
  <Notes>8</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.AppleSystemUIFont</vt:lpstr>
      <vt:lpstr>Arial</vt:lpstr>
      <vt:lpstr>Calibri</vt:lpstr>
      <vt:lpstr>Raleway</vt:lpstr>
      <vt:lpstr>Roboto</vt:lpstr>
      <vt:lpstr>Times New Roman</vt:lpstr>
      <vt:lpstr>Wingdings</vt:lpstr>
      <vt:lpstr>AIDS 2016_Template</vt:lpstr>
      <vt:lpstr>Office Theme</vt:lpstr>
      <vt:lpstr>STI 2018 HIV/STIs in Transgender Populations Social, Structural, Behavioural,  and Biological Factors Driving STI Epidemics</vt:lpstr>
      <vt:lpstr>Disclosure</vt:lpstr>
      <vt:lpstr>Acknowledgements</vt:lpstr>
      <vt:lpstr>Road Map</vt:lpstr>
      <vt:lpstr>Terminology</vt:lpstr>
      <vt:lpstr>Growing Data on Transgender Health</vt:lpstr>
      <vt:lpstr>HIV Burden: Trans Women (TW)</vt:lpstr>
      <vt:lpstr>HIV Prevalence in TW in Sub-Saharan Africa5</vt:lpstr>
      <vt:lpstr>STI Burden: Trans Women (TW)</vt:lpstr>
      <vt:lpstr>HIV/STI Burden: Trans Men (TM)</vt:lpstr>
      <vt:lpstr>HIV/STI Burden: Non-binary (NB) People</vt:lpstr>
      <vt:lpstr>Multilevel Drivers of HIV and STI Risk among Transgender Populations</vt:lpstr>
      <vt:lpstr>Multilevel Drivers of HIV and STI Risk  among Transgender Populations:  Gender Affirmation Framework16</vt:lpstr>
      <vt:lpstr>Studies Examining Syndemic Production in Transgender Populations</vt:lpstr>
      <vt:lpstr>Integrating Syndemics and Gender Affirmation Theories: An Example</vt:lpstr>
      <vt:lpstr>Evidence-based Interventions Tailored for Transgender People are  Limited</vt:lpstr>
      <vt:lpstr>Promising Future Pathways</vt:lpstr>
      <vt:lpstr>Works Cited</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Saal</cp:lastModifiedBy>
  <cp:revision>194</cp:revision>
  <cp:lastPrinted>2017-01-16T15:31:13Z</cp:lastPrinted>
  <dcterms:created xsi:type="dcterms:W3CDTF">2017-01-13T09:09:35Z</dcterms:created>
  <dcterms:modified xsi:type="dcterms:W3CDTF">2018-07-21T06:14:12Z</dcterms:modified>
</cp:coreProperties>
</file>